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84" r:id="rId3"/>
    <p:sldId id="257" r:id="rId4"/>
    <p:sldId id="272" r:id="rId5"/>
    <p:sldId id="286" r:id="rId6"/>
    <p:sldId id="273" r:id="rId7"/>
    <p:sldId id="260" r:id="rId8"/>
    <p:sldId id="261" r:id="rId9"/>
    <p:sldId id="277" r:id="rId10"/>
    <p:sldId id="278" r:id="rId11"/>
    <p:sldId id="279" r:id="rId12"/>
    <p:sldId id="280" r:id="rId13"/>
    <p:sldId id="281" r:id="rId14"/>
    <p:sldId id="274" r:id="rId15"/>
  </p:sldIdLst>
  <p:sldSz cx="12192000" cy="6858000"/>
  <p:notesSz cx="7077075" cy="9363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A538A77-76B0-4E13-9C99-29C51F468EE3}">
          <p14:sldIdLst>
            <p14:sldId id="256"/>
            <p14:sldId id="284"/>
            <p14:sldId id="257"/>
            <p14:sldId id="272"/>
            <p14:sldId id="286"/>
            <p14:sldId id="273"/>
            <p14:sldId id="260"/>
            <p14:sldId id="261"/>
            <p14:sldId id="277"/>
            <p14:sldId id="278"/>
            <p14:sldId id="279"/>
            <p14:sldId id="280"/>
            <p14:sldId id="281"/>
            <p14:sldId id="274"/>
          </p14:sldIdLst>
        </p14:section>
        <p14:section name="Section sans titre" id="{7515DD3A-E4AF-4D2B-BB19-A5A98ADA14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4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32BD-74FF-4C9C-ABD9-54CE1C3EF86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32BD-74FF-4C9C-ABD9-54CE1C3EF86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32BD-74FF-4C9C-ABD9-54CE1C3EF86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32BD-74FF-4C9C-ABD9-54CE1C3EF863}" type="slidenum">
              <a:rPr lang="fr-CA" smtClean="0"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32BD-74FF-4C9C-ABD9-54CE1C3EF86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32BD-74FF-4C9C-ABD9-54CE1C3EF863}" type="slidenum">
              <a:rPr lang="fr-CA" smtClean="0"/>
              <a:t>‹#›</a:t>
            </a:fld>
            <a:endParaRPr lang="fr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32BD-74FF-4C9C-ABD9-54CE1C3EF86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32BD-74FF-4C9C-ABD9-54CE1C3EF86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32BD-74FF-4C9C-ABD9-54CE1C3EF863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93DE47-1A59-4CFD-9063-2755795B4006}" type="datetimeFigureOut">
              <a:rPr lang="fr-CA" smtClean="0"/>
              <a:t>16-04-22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4632BD-74FF-4C9C-ABD9-54CE1C3EF863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19" y="1024768"/>
            <a:ext cx="11007062" cy="1934761"/>
          </a:xfrm>
        </p:spPr>
        <p:txBody>
          <a:bodyPr>
            <a:noAutofit/>
          </a:bodyPr>
          <a:lstStyle/>
          <a:p>
            <a:r>
              <a:rPr lang="fr-CA" sz="3600" b="1" dirty="0"/>
              <a:t>    un processus d’arbitrage adapté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CA" sz="4400" dirty="0"/>
              <a:t>Présentation – Conférence des arbitres du Québec (23 avril 2016)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sz="5100" dirty="0"/>
              <a:t>Par Yves Girard CRHA</a:t>
            </a:r>
          </a:p>
          <a:p>
            <a:r>
              <a:rPr lang="fr-CA" sz="5100" dirty="0"/>
              <a:t>Service des relations du travail</a:t>
            </a:r>
          </a:p>
          <a:p>
            <a:endParaRPr lang="fr-CA" sz="51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76" y="5078787"/>
            <a:ext cx="2097919" cy="4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7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VOIE EXPRESSE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sz="1200" dirty="0"/>
          </a:p>
          <a:p>
            <a:pPr>
              <a:buFont typeface="Wingdings" charset="2"/>
              <a:buChar char="ü"/>
            </a:pPr>
            <a:r>
              <a:rPr lang="fr-CA" sz="2800" dirty="0"/>
              <a:t> Griefs nécessitant un seul témoin patronal et un seul témoin syndical;</a:t>
            </a:r>
          </a:p>
          <a:p>
            <a:pPr>
              <a:buFont typeface="Wingdings" charset="2"/>
              <a:buChar char="ü"/>
            </a:pPr>
            <a:r>
              <a:rPr lang="fr-CA" sz="2800" dirty="0"/>
              <a:t> Les décisions ne peuvent servir de précédents;</a:t>
            </a:r>
          </a:p>
          <a:p>
            <a:pPr>
              <a:buFont typeface="Wingdings" charset="2"/>
              <a:buChar char="ü"/>
            </a:pPr>
            <a:r>
              <a:rPr lang="fr-CA" sz="2800" dirty="0"/>
              <a:t> Les décisions ont un maximum de 2 pages;</a:t>
            </a:r>
          </a:p>
          <a:p>
            <a:pPr>
              <a:buFont typeface="Wingdings" charset="2"/>
              <a:buChar char="ü"/>
            </a:pPr>
            <a:r>
              <a:rPr lang="fr-CA" sz="2800" dirty="0"/>
              <a:t> Un maximum de 6 griefs peut être prévu pour une même journée d’audition, la norme habituelle étant 4 griefs.</a:t>
            </a:r>
          </a:p>
        </p:txBody>
      </p:sp>
    </p:spTree>
    <p:extLst>
      <p:ext uri="{BB962C8B-B14F-4D97-AF65-F5344CB8AC3E}">
        <p14:creationId xmlns:p14="http://schemas.microsoft.com/office/powerpoint/2010/main" val="317171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VOIE ACCÉLÉRÉE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CA" sz="1200" dirty="0"/>
          </a:p>
          <a:p>
            <a:pPr>
              <a:buFont typeface="Wingdings" charset="2"/>
              <a:buChar char="ü"/>
            </a:pPr>
            <a:r>
              <a:rPr lang="fr-CA" dirty="0"/>
              <a:t> </a:t>
            </a:r>
            <a:r>
              <a:rPr lang="fr-CA" sz="2800" dirty="0"/>
              <a:t> Les dates des audiences sont fixées par les responsables. Les auditions sont cédulées habituellement à l’intérieur des 2 mois suivant la rencontre des responsables; </a:t>
            </a:r>
          </a:p>
          <a:p>
            <a:pPr>
              <a:buFont typeface="Wingdings" charset="2"/>
              <a:buChar char="ü"/>
            </a:pPr>
            <a:r>
              <a:rPr lang="fr-CA" sz="2800" dirty="0"/>
              <a:t> 7 jours avant la date retenue, les représentants des parties s’assurent qu’il n’y a pas d’empêchement à la tenue de l’audition;</a:t>
            </a:r>
          </a:p>
          <a:p>
            <a:pPr>
              <a:buFont typeface="Wingdings" charset="2"/>
              <a:buChar char="ü"/>
            </a:pPr>
            <a:r>
              <a:rPr lang="fr-CA" sz="2800" dirty="0"/>
              <a:t>Entre 7 et 3 jours avant la date retenue, recherche d’un arbitre disponible à cette date;</a:t>
            </a:r>
          </a:p>
          <a:p>
            <a:pPr>
              <a:buFont typeface="Wingdings" charset="2"/>
              <a:buChar char="ü"/>
            </a:pPr>
            <a:r>
              <a:rPr lang="fr-CA" sz="2800" dirty="0"/>
              <a:t>Les arbitres appelés le sont à partir d’une liste d’environ 30 arbitres établie d’un commun accord par les parties;</a:t>
            </a:r>
          </a:p>
          <a:p>
            <a:pPr>
              <a:buFont typeface="Wingdings" charset="2"/>
              <a:buChar char="ü"/>
            </a:pPr>
            <a:r>
              <a:rPr lang="fr-CA" sz="2800" dirty="0"/>
              <a:t>La liste peut être modifiée à la demande de l’une des parties.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866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VOIE CONVENTIONELLE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800" dirty="0"/>
              <a:t> 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Utilisée une seule fois depuis 2004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037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Le processus d’arbitrage adapté rencontre les objectifs des parties. 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r>
              <a:rPr lang="fr-CA" sz="3200" dirty="0"/>
              <a:t>De plus:</a:t>
            </a:r>
            <a:r>
              <a:rPr lang="fr-CA" sz="1200" dirty="0"/>
              <a:t>    </a:t>
            </a:r>
          </a:p>
          <a:p>
            <a:r>
              <a:rPr lang="fr-CA" sz="3200" dirty="0"/>
              <a:t>Les annulations sont très rares, voire inexistantes pour les griefs sur la voie d’arbitrage accélérée.</a:t>
            </a:r>
          </a:p>
          <a:p>
            <a:pPr marL="0" indent="0">
              <a:buNone/>
            </a:pPr>
            <a:endParaRPr lang="fr-CA" sz="1200" dirty="0"/>
          </a:p>
          <a:p>
            <a:r>
              <a:rPr lang="fr-CA" sz="3200" dirty="0"/>
              <a:t>Les frais d’arbitrage en cas d’annulation à quelques jours de l’audience sont évités.</a:t>
            </a:r>
          </a:p>
          <a:p>
            <a:endParaRPr lang="fr-CA" sz="3200" dirty="0"/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65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MERCI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37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865" y="2197701"/>
            <a:ext cx="5800271" cy="2044007"/>
          </a:xfrm>
          <a:prstGeom prst="rect">
            <a:avLst/>
          </a:prstGeom>
          <a:ln w="762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66869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Metro et l’entente sur le processus d’arbitrage adapté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/>
              <a:t>Metro emploie directement:</a:t>
            </a:r>
          </a:p>
          <a:p>
            <a:pPr lvl="1">
              <a:buFont typeface="Wingdings" charset="2"/>
              <a:buChar char="u"/>
            </a:pPr>
            <a:r>
              <a:rPr lang="fr-CA" sz="2400" dirty="0"/>
              <a:t> </a:t>
            </a:r>
            <a:r>
              <a:rPr lang="fr-CA" sz="2800" dirty="0"/>
              <a:t>39 000 employés dont:</a:t>
            </a:r>
          </a:p>
          <a:p>
            <a:pPr lvl="1">
              <a:buFont typeface="Wingdings" charset="2"/>
              <a:buChar char="u"/>
            </a:pPr>
            <a:r>
              <a:rPr lang="fr-CA" sz="2800" dirty="0"/>
              <a:t> 34 000 sont syndiqués</a:t>
            </a:r>
          </a:p>
          <a:p>
            <a:pPr marL="0" indent="0">
              <a:buNone/>
            </a:pPr>
            <a:endParaRPr lang="fr-CA" sz="1200" dirty="0"/>
          </a:p>
          <a:p>
            <a:pPr marL="0" indent="0">
              <a:buNone/>
            </a:pPr>
            <a:r>
              <a:rPr lang="fr-CA" sz="3200" dirty="0"/>
              <a:t>Le processus d’arbitrage adapté concerne actuellement </a:t>
            </a:r>
            <a:r>
              <a:rPr lang="fr-CA" sz="3200"/>
              <a:t>au </a:t>
            </a:r>
            <a:r>
              <a:rPr lang="fr-CA" sz="3200" dirty="0" err="1"/>
              <a:t>Q</a:t>
            </a:r>
            <a:r>
              <a:rPr lang="fr-CA" sz="3200"/>
              <a:t>uébec</a:t>
            </a:r>
            <a:r>
              <a:rPr lang="fr-CA" sz="3200" dirty="0"/>
              <a:t>:</a:t>
            </a:r>
          </a:p>
          <a:p>
            <a:pPr>
              <a:buFont typeface="Wingdings" charset="2"/>
              <a:buChar char="Ø"/>
            </a:pPr>
            <a:r>
              <a:rPr lang="fr-CA" sz="2800" dirty="0"/>
              <a:t> 147 conventions collectives applicables à13 000 employés représentés par les TUAC.</a:t>
            </a:r>
          </a:p>
          <a:p>
            <a:pPr marL="0" indent="0">
              <a:buNone/>
            </a:pPr>
            <a:endParaRPr lang="fr-CA" sz="3200" dirty="0"/>
          </a:p>
          <a:p>
            <a:pPr marL="0" indent="0">
              <a:buNone/>
            </a:pP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61901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2004 – Année du changement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34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/>
              <a:t>La procédure d’arbitrage conventionnelle a ses lacunes:</a:t>
            </a:r>
          </a:p>
          <a:p>
            <a:endParaRPr lang="fr-CA" dirty="0"/>
          </a:p>
          <a:p>
            <a:r>
              <a:rPr lang="fr-CA" sz="2800" dirty="0"/>
              <a:t>Les problèmes ne se règlent pas rapidement;</a:t>
            </a:r>
          </a:p>
          <a:p>
            <a:r>
              <a:rPr lang="fr-CA" sz="2800" dirty="0"/>
              <a:t>La disponibilité des arbitres auxquels les griefs ont été confiés est trop éloignée;</a:t>
            </a:r>
          </a:p>
          <a:p>
            <a:r>
              <a:rPr lang="fr-CA" sz="2800" dirty="0"/>
              <a:t>Beaucoup d’annulations à moins de 30 jours des auditions;</a:t>
            </a:r>
          </a:p>
          <a:p>
            <a:r>
              <a:rPr lang="fr-CA" sz="2800" dirty="0"/>
              <a:t>Frais élevés d’arbitrage dépensés inutilement;</a:t>
            </a:r>
          </a:p>
          <a:p>
            <a:r>
              <a:rPr lang="fr-CA" sz="2800" dirty="0"/>
              <a:t>Des témoins absents aux dates d’audition; </a:t>
            </a:r>
          </a:p>
        </p:txBody>
      </p:sp>
    </p:spTree>
    <p:extLst>
      <p:ext uri="{BB962C8B-B14F-4D97-AF65-F5344CB8AC3E}">
        <p14:creationId xmlns:p14="http://schemas.microsoft.com/office/powerpoint/2010/main" val="168915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CONSTATS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/>
              <a:t>La procédure d’arbitrage conventionnelle a ses lacunes:</a:t>
            </a:r>
          </a:p>
          <a:p>
            <a:pPr marL="0" indent="0">
              <a:buNone/>
            </a:pPr>
            <a:endParaRPr lang="fr-CA" sz="1200" dirty="0"/>
          </a:p>
          <a:p>
            <a:pPr>
              <a:buFont typeface="Wingdings" charset="2"/>
              <a:buChar char="v"/>
            </a:pPr>
            <a:r>
              <a:rPr lang="fr-CA" sz="2800" dirty="0"/>
              <a:t> La valeur monétaire de 95% des griefs &lt; au coût des services d’un arbitre pour une seule journée d’audition;</a:t>
            </a:r>
          </a:p>
          <a:p>
            <a:pPr>
              <a:buFont typeface="Wingdings" charset="2"/>
              <a:buChar char="v"/>
            </a:pPr>
            <a:r>
              <a:rPr lang="fr-CA" sz="2800" dirty="0"/>
              <a:t>Le syndicat ne veut pas retirer les griefs sur cette seule base;</a:t>
            </a:r>
          </a:p>
          <a:p>
            <a:pPr>
              <a:buFont typeface="Wingdings" charset="2"/>
              <a:buChar char="v"/>
            </a:pPr>
            <a:r>
              <a:rPr lang="fr-CA" sz="2800" dirty="0"/>
              <a:t>L’employeur ne veut pas toujours payer sur cette base;</a:t>
            </a:r>
          </a:p>
          <a:p>
            <a:pPr>
              <a:buFont typeface="Wingdings" charset="2"/>
              <a:buChar char="v"/>
            </a:pPr>
            <a:r>
              <a:rPr lang="fr-CA" sz="2800" dirty="0"/>
              <a:t>Un règlement « moitié-moitié » rend rarement les intervenants locaux heureux.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097" y="4838094"/>
            <a:ext cx="2765903" cy="18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1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NOUVELLE PHILOSOPHIE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3600" dirty="0"/>
              <a:t>Gestion des griefs:</a:t>
            </a:r>
          </a:p>
          <a:p>
            <a:pPr marL="0" indent="0">
              <a:buNone/>
            </a:pPr>
            <a:endParaRPr lang="fr-CA" sz="1200" dirty="0"/>
          </a:p>
          <a:p>
            <a:pPr lvl="1">
              <a:buFont typeface="Wingdings" charset="2"/>
              <a:buChar char="ü"/>
            </a:pPr>
            <a:r>
              <a:rPr lang="fr-CA" dirty="0"/>
              <a:t> </a:t>
            </a:r>
            <a:r>
              <a:rPr lang="fr-CA" sz="3200" dirty="0"/>
              <a:t>Un problème non-réglé affecte le climat de travail dans le magasin</a:t>
            </a:r>
          </a:p>
          <a:p>
            <a:pPr lvl="1">
              <a:buFont typeface="Wingdings" charset="2"/>
              <a:buChar char="ü"/>
            </a:pPr>
            <a:r>
              <a:rPr lang="fr-CA" sz="3200" dirty="0"/>
              <a:t> Une réponse rapide à un problème amène un ajustement rapide de la situation </a:t>
            </a:r>
          </a:p>
          <a:p>
            <a:pPr marL="0" indent="0">
              <a:buNone/>
            </a:pPr>
            <a:endParaRPr lang="fr-CA" sz="32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007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NOUVELLE FAÇON DE TRAITER LES GRIEFS À L’ÉTAPE DE L’ARBITRAGE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dirty="0"/>
              <a:t> </a:t>
            </a:r>
          </a:p>
          <a:p>
            <a:pPr>
              <a:buFont typeface="Wingdings" charset="2"/>
              <a:buChar char="v"/>
            </a:pPr>
            <a:r>
              <a:rPr lang="fr-CA" sz="3200" dirty="0"/>
              <a:t>Trois voies d’arbitrage possibles:</a:t>
            </a:r>
          </a:p>
          <a:p>
            <a:pPr lvl="2">
              <a:buFont typeface="Courier New"/>
              <a:buChar char="o"/>
            </a:pPr>
            <a:r>
              <a:rPr lang="fr-CA" sz="2600" dirty="0"/>
              <a:t> </a:t>
            </a:r>
            <a:r>
              <a:rPr lang="fr-CA" sz="2800" dirty="0"/>
              <a:t>La voie expresse</a:t>
            </a:r>
          </a:p>
          <a:p>
            <a:pPr lvl="2">
              <a:buFont typeface="Courier New"/>
              <a:buChar char="o"/>
            </a:pPr>
            <a:r>
              <a:rPr lang="fr-CA" sz="2600" dirty="0"/>
              <a:t> </a:t>
            </a:r>
            <a:r>
              <a:rPr lang="fr-CA" sz="2800" dirty="0"/>
              <a:t>La voie accélérée</a:t>
            </a:r>
          </a:p>
          <a:p>
            <a:pPr lvl="2">
              <a:buFont typeface="Courier New"/>
              <a:buChar char="o"/>
            </a:pPr>
            <a:r>
              <a:rPr lang="fr-CA" sz="2800" dirty="0"/>
              <a:t> La voie conventionnelle </a:t>
            </a:r>
          </a:p>
        </p:txBody>
      </p:sp>
    </p:spTree>
    <p:extLst>
      <p:ext uri="{BB962C8B-B14F-4D97-AF65-F5344CB8AC3E}">
        <p14:creationId xmlns:p14="http://schemas.microsoft.com/office/powerpoint/2010/main" val="191795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PRÉALABLES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fr-CA" sz="2800" dirty="0"/>
              <a:t> Comité patronal d’analyse des griefs et comité syndical d’analyse des griefs;</a:t>
            </a:r>
          </a:p>
          <a:p>
            <a:pPr>
              <a:buFont typeface="Wingdings" charset="2"/>
              <a:buChar char="u"/>
            </a:pPr>
            <a:r>
              <a:rPr lang="fr-CA" sz="2800" dirty="0"/>
              <a:t>Le comité patronal se rencontre aux 2 mois;</a:t>
            </a:r>
          </a:p>
          <a:p>
            <a:pPr>
              <a:buFont typeface="Wingdings" charset="2"/>
              <a:buChar char="u"/>
            </a:pPr>
            <a:r>
              <a:rPr lang="fr-CA" sz="2800" dirty="0"/>
              <a:t>Échange entre les parties en vue d’établir la liste des griefs portés à l’arbitrage dans les 2 derniers mois;</a:t>
            </a:r>
          </a:p>
          <a:p>
            <a:pPr>
              <a:buFont typeface="Wingdings" charset="2"/>
              <a:buChar char="u"/>
            </a:pPr>
            <a:r>
              <a:rPr lang="fr-CA" sz="2800" dirty="0"/>
              <a:t>Aux 2 mois, les responsables du côté patronal et du côté syndical se rencontrent pour placer les griefs sur l’une des trois voies d’arbitrage: l’expresse, l’accélérée, la conventionnelle;</a:t>
            </a:r>
          </a:p>
          <a:p>
            <a:pPr>
              <a:buFont typeface="Wingdings" charset="2"/>
              <a:buChar char="u"/>
            </a:pPr>
            <a:r>
              <a:rPr lang="fr-CA" sz="2800" dirty="0"/>
              <a:t> Un grief peut être retiré de l’expresse pour être </a:t>
            </a:r>
            <a:r>
              <a:rPr lang="fr-CA" sz="2800" dirty="0" err="1"/>
              <a:t>plaçé</a:t>
            </a:r>
            <a:r>
              <a:rPr lang="fr-CA" sz="2800" dirty="0"/>
              <a:t> sur l’accélérée ou sur la conventionnelle.</a:t>
            </a:r>
          </a:p>
        </p:txBody>
      </p:sp>
    </p:spTree>
    <p:extLst>
      <p:ext uri="{BB962C8B-B14F-4D97-AF65-F5344CB8AC3E}">
        <p14:creationId xmlns:p14="http://schemas.microsoft.com/office/powerpoint/2010/main" val="2614680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Clarté.thmx</Template>
  <TotalTime>643</TotalTime>
  <Words>564</Words>
  <Application>Microsoft Macintosh PowerPoint</Application>
  <PresentationFormat>Grand écran</PresentationFormat>
  <Paragraphs>78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Courier New</vt:lpstr>
      <vt:lpstr>Wingdings</vt:lpstr>
      <vt:lpstr>Clarté</vt:lpstr>
      <vt:lpstr>    un processus d’arbitrage adapté</vt:lpstr>
      <vt:lpstr> </vt:lpstr>
      <vt:lpstr>Metro et l’entente sur le processus d’arbitrage adapté</vt:lpstr>
      <vt:lpstr>2004 – Année du changement</vt:lpstr>
      <vt:lpstr>CONSTATS</vt:lpstr>
      <vt:lpstr>CONSTATS</vt:lpstr>
      <vt:lpstr>NOUVELLE PHILOSOPHIE</vt:lpstr>
      <vt:lpstr>NOUVELLE FAÇON DE TRAITER LES GRIEFS À L’ÉTAPE DE L’ARBITRAGE</vt:lpstr>
      <vt:lpstr>LES PRÉALABLES</vt:lpstr>
      <vt:lpstr>LA VOIE EXPRESSE</vt:lpstr>
      <vt:lpstr>LA VOIE ACCÉLÉRÉE</vt:lpstr>
      <vt:lpstr>LA VOIE CONVENTIONELLE</vt:lpstr>
      <vt:lpstr>CONCLUSION</vt:lpstr>
      <vt:lpstr>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CAQ</dc:title>
  <dc:creator>Yves Girard</dc:creator>
  <cp:lastModifiedBy>Yves Saint-André</cp:lastModifiedBy>
  <cp:revision>90</cp:revision>
  <cp:lastPrinted>2016-04-18T19:37:41Z</cp:lastPrinted>
  <dcterms:created xsi:type="dcterms:W3CDTF">2016-03-26T12:07:28Z</dcterms:created>
  <dcterms:modified xsi:type="dcterms:W3CDTF">2016-04-22T22:06:02Z</dcterms:modified>
</cp:coreProperties>
</file>