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27"/>
  </p:notesMasterIdLst>
  <p:handoutMasterIdLst>
    <p:handoutMasterId r:id="rId28"/>
  </p:handoutMasterIdLst>
  <p:sldIdLst>
    <p:sldId id="256" r:id="rId2"/>
    <p:sldId id="257" r:id="rId3"/>
    <p:sldId id="258" r:id="rId4"/>
    <p:sldId id="263" r:id="rId5"/>
    <p:sldId id="259" r:id="rId6"/>
    <p:sldId id="272" r:id="rId7"/>
    <p:sldId id="274" r:id="rId8"/>
    <p:sldId id="275" r:id="rId9"/>
    <p:sldId id="276" r:id="rId10"/>
    <p:sldId id="260" r:id="rId11"/>
    <p:sldId id="261" r:id="rId12"/>
    <p:sldId id="264" r:id="rId13"/>
    <p:sldId id="265" r:id="rId14"/>
    <p:sldId id="266" r:id="rId15"/>
    <p:sldId id="267" r:id="rId16"/>
    <p:sldId id="268" r:id="rId17"/>
    <p:sldId id="262" r:id="rId18"/>
    <p:sldId id="269" r:id="rId19"/>
    <p:sldId id="270" r:id="rId20"/>
    <p:sldId id="271" r:id="rId21"/>
    <p:sldId id="281" r:id="rId22"/>
    <p:sldId id="282" r:id="rId23"/>
    <p:sldId id="283" r:id="rId24"/>
    <p:sldId id="284" r:id="rId25"/>
    <p:sldId id="285" r:id="rId26"/>
  </p:sldIdLst>
  <p:sldSz cx="12192000" cy="6858000"/>
  <p:notesSz cx="7010400"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1" d="100"/>
          <a:sy n="91" d="100"/>
        </p:scale>
        <p:origin x="-760" y="-12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tags" Target="tags/tag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3C45E21-F138-4251-BCCC-842E77509EB5}" type="datetimeFigureOut">
              <a:rPr lang="fr-CA" smtClean="0"/>
              <a:t>17-04-19</a:t>
            </a:fld>
            <a:endParaRPr lang="fr-CA"/>
          </a:p>
        </p:txBody>
      </p:sp>
      <p:sp>
        <p:nvSpPr>
          <p:cNvPr id="4" name="Espace réservé du pied de page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BF47C33-6E15-4D03-BD5B-ABB34B3ED945}" type="slidenum">
              <a:rPr lang="fr-CA" smtClean="0"/>
              <a:t>‹#›</a:t>
            </a:fld>
            <a:endParaRPr lang="fr-CA"/>
          </a:p>
        </p:txBody>
      </p:sp>
    </p:spTree>
    <p:extLst>
      <p:ext uri="{BB962C8B-B14F-4D97-AF65-F5344CB8AC3E}">
        <p14:creationId xmlns:p14="http://schemas.microsoft.com/office/powerpoint/2010/main" val="750719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011FBE9-0B2C-470D-A51D-0C93779491B0}" type="datetimeFigureOut">
              <a:rPr lang="fr-CA" smtClean="0"/>
              <a:t>17-04-19</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sp>
      <p:sp>
        <p:nvSpPr>
          <p:cNvPr id="5" name="Espace réservé des commentaire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F4CD6A8-7FE9-4725-AA28-9236F3F99FEA}" type="slidenum">
              <a:rPr lang="fr-CA" smtClean="0"/>
              <a:t>‹#›</a:t>
            </a:fld>
            <a:endParaRPr lang="fr-CA"/>
          </a:p>
        </p:txBody>
      </p:sp>
    </p:spTree>
    <p:extLst>
      <p:ext uri="{BB962C8B-B14F-4D97-AF65-F5344CB8AC3E}">
        <p14:creationId xmlns:p14="http://schemas.microsoft.com/office/powerpoint/2010/main" val="167418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a:t>
            </a:fld>
            <a:endParaRPr lang="fr-CA"/>
          </a:p>
        </p:txBody>
      </p:sp>
    </p:spTree>
    <p:extLst>
      <p:ext uri="{BB962C8B-B14F-4D97-AF65-F5344CB8AC3E}">
        <p14:creationId xmlns:p14="http://schemas.microsoft.com/office/powerpoint/2010/main" val="4051111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10</a:t>
            </a:fld>
            <a:endParaRPr lang="fr-CA"/>
          </a:p>
        </p:txBody>
      </p:sp>
    </p:spTree>
    <p:extLst>
      <p:ext uri="{BB962C8B-B14F-4D97-AF65-F5344CB8AC3E}">
        <p14:creationId xmlns:p14="http://schemas.microsoft.com/office/powerpoint/2010/main" val="702742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11</a:t>
            </a:fld>
            <a:endParaRPr lang="fr-CA"/>
          </a:p>
        </p:txBody>
      </p:sp>
    </p:spTree>
    <p:extLst>
      <p:ext uri="{BB962C8B-B14F-4D97-AF65-F5344CB8AC3E}">
        <p14:creationId xmlns:p14="http://schemas.microsoft.com/office/powerpoint/2010/main" val="3267602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12</a:t>
            </a:fld>
            <a:endParaRPr lang="fr-CA"/>
          </a:p>
        </p:txBody>
      </p:sp>
    </p:spTree>
    <p:extLst>
      <p:ext uri="{BB962C8B-B14F-4D97-AF65-F5344CB8AC3E}">
        <p14:creationId xmlns:p14="http://schemas.microsoft.com/office/powerpoint/2010/main" val="2398301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13</a:t>
            </a:fld>
            <a:endParaRPr lang="fr-CA"/>
          </a:p>
        </p:txBody>
      </p:sp>
    </p:spTree>
    <p:extLst>
      <p:ext uri="{BB962C8B-B14F-4D97-AF65-F5344CB8AC3E}">
        <p14:creationId xmlns:p14="http://schemas.microsoft.com/office/powerpoint/2010/main" val="3352704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14</a:t>
            </a:fld>
            <a:endParaRPr lang="fr-CA"/>
          </a:p>
        </p:txBody>
      </p:sp>
    </p:spTree>
    <p:extLst>
      <p:ext uri="{BB962C8B-B14F-4D97-AF65-F5344CB8AC3E}">
        <p14:creationId xmlns:p14="http://schemas.microsoft.com/office/powerpoint/2010/main" val="184501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15</a:t>
            </a:fld>
            <a:endParaRPr lang="fr-CA"/>
          </a:p>
        </p:txBody>
      </p:sp>
    </p:spTree>
    <p:extLst>
      <p:ext uri="{BB962C8B-B14F-4D97-AF65-F5344CB8AC3E}">
        <p14:creationId xmlns:p14="http://schemas.microsoft.com/office/powerpoint/2010/main" val="3600297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16</a:t>
            </a:fld>
            <a:endParaRPr lang="fr-CA"/>
          </a:p>
        </p:txBody>
      </p:sp>
    </p:spTree>
    <p:extLst>
      <p:ext uri="{BB962C8B-B14F-4D97-AF65-F5344CB8AC3E}">
        <p14:creationId xmlns:p14="http://schemas.microsoft.com/office/powerpoint/2010/main" val="787295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17</a:t>
            </a:fld>
            <a:endParaRPr lang="fr-CA"/>
          </a:p>
        </p:txBody>
      </p:sp>
    </p:spTree>
    <p:extLst>
      <p:ext uri="{BB962C8B-B14F-4D97-AF65-F5344CB8AC3E}">
        <p14:creationId xmlns:p14="http://schemas.microsoft.com/office/powerpoint/2010/main" val="864869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18</a:t>
            </a:fld>
            <a:endParaRPr lang="fr-CA"/>
          </a:p>
        </p:txBody>
      </p:sp>
    </p:spTree>
    <p:extLst>
      <p:ext uri="{BB962C8B-B14F-4D97-AF65-F5344CB8AC3E}">
        <p14:creationId xmlns:p14="http://schemas.microsoft.com/office/powerpoint/2010/main" val="3548019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19</a:t>
            </a:fld>
            <a:endParaRPr lang="fr-CA"/>
          </a:p>
        </p:txBody>
      </p:sp>
    </p:spTree>
    <p:extLst>
      <p:ext uri="{BB962C8B-B14F-4D97-AF65-F5344CB8AC3E}">
        <p14:creationId xmlns:p14="http://schemas.microsoft.com/office/powerpoint/2010/main" val="244949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a:t>
            </a:fld>
            <a:endParaRPr lang="fr-CA"/>
          </a:p>
        </p:txBody>
      </p:sp>
    </p:spTree>
    <p:extLst>
      <p:ext uri="{BB962C8B-B14F-4D97-AF65-F5344CB8AC3E}">
        <p14:creationId xmlns:p14="http://schemas.microsoft.com/office/powerpoint/2010/main" val="399379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20</a:t>
            </a:fld>
            <a:endParaRPr lang="fr-CA"/>
          </a:p>
        </p:txBody>
      </p:sp>
    </p:spTree>
    <p:extLst>
      <p:ext uri="{BB962C8B-B14F-4D97-AF65-F5344CB8AC3E}">
        <p14:creationId xmlns:p14="http://schemas.microsoft.com/office/powerpoint/2010/main" val="3569719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21</a:t>
            </a:fld>
            <a:endParaRPr lang="fr-CA"/>
          </a:p>
        </p:txBody>
      </p:sp>
    </p:spTree>
    <p:extLst>
      <p:ext uri="{BB962C8B-B14F-4D97-AF65-F5344CB8AC3E}">
        <p14:creationId xmlns:p14="http://schemas.microsoft.com/office/powerpoint/2010/main" val="2993858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22</a:t>
            </a:fld>
            <a:endParaRPr lang="fr-CA"/>
          </a:p>
        </p:txBody>
      </p:sp>
    </p:spTree>
    <p:extLst>
      <p:ext uri="{BB962C8B-B14F-4D97-AF65-F5344CB8AC3E}">
        <p14:creationId xmlns:p14="http://schemas.microsoft.com/office/powerpoint/2010/main" val="286991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23</a:t>
            </a:fld>
            <a:endParaRPr lang="fr-CA"/>
          </a:p>
        </p:txBody>
      </p:sp>
    </p:spTree>
    <p:extLst>
      <p:ext uri="{BB962C8B-B14F-4D97-AF65-F5344CB8AC3E}">
        <p14:creationId xmlns:p14="http://schemas.microsoft.com/office/powerpoint/2010/main" val="1358780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24</a:t>
            </a:fld>
            <a:endParaRPr lang="fr-CA"/>
          </a:p>
        </p:txBody>
      </p:sp>
    </p:spTree>
    <p:extLst>
      <p:ext uri="{BB962C8B-B14F-4D97-AF65-F5344CB8AC3E}">
        <p14:creationId xmlns:p14="http://schemas.microsoft.com/office/powerpoint/2010/main" val="11484244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25</a:t>
            </a:fld>
            <a:endParaRPr lang="fr-CA"/>
          </a:p>
        </p:txBody>
      </p:sp>
    </p:spTree>
    <p:extLst>
      <p:ext uri="{BB962C8B-B14F-4D97-AF65-F5344CB8AC3E}">
        <p14:creationId xmlns:p14="http://schemas.microsoft.com/office/powerpoint/2010/main" val="299587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3</a:t>
            </a:fld>
            <a:endParaRPr lang="fr-CA"/>
          </a:p>
        </p:txBody>
      </p:sp>
    </p:spTree>
    <p:extLst>
      <p:ext uri="{BB962C8B-B14F-4D97-AF65-F5344CB8AC3E}">
        <p14:creationId xmlns:p14="http://schemas.microsoft.com/office/powerpoint/2010/main" val="2252088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4</a:t>
            </a:fld>
            <a:endParaRPr lang="fr-CA"/>
          </a:p>
        </p:txBody>
      </p:sp>
    </p:spTree>
    <p:extLst>
      <p:ext uri="{BB962C8B-B14F-4D97-AF65-F5344CB8AC3E}">
        <p14:creationId xmlns:p14="http://schemas.microsoft.com/office/powerpoint/2010/main" val="577948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5</a:t>
            </a:fld>
            <a:endParaRPr lang="fr-CA"/>
          </a:p>
        </p:txBody>
      </p:sp>
    </p:spTree>
    <p:extLst>
      <p:ext uri="{BB962C8B-B14F-4D97-AF65-F5344CB8AC3E}">
        <p14:creationId xmlns:p14="http://schemas.microsoft.com/office/powerpoint/2010/main" val="2579087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6</a:t>
            </a:fld>
            <a:endParaRPr lang="fr-CA"/>
          </a:p>
        </p:txBody>
      </p:sp>
    </p:spTree>
    <p:extLst>
      <p:ext uri="{BB962C8B-B14F-4D97-AF65-F5344CB8AC3E}">
        <p14:creationId xmlns:p14="http://schemas.microsoft.com/office/powerpoint/2010/main" val="73583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7</a:t>
            </a:fld>
            <a:endParaRPr lang="fr-CA"/>
          </a:p>
        </p:txBody>
      </p:sp>
    </p:spTree>
    <p:extLst>
      <p:ext uri="{BB962C8B-B14F-4D97-AF65-F5344CB8AC3E}">
        <p14:creationId xmlns:p14="http://schemas.microsoft.com/office/powerpoint/2010/main" val="2643905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8</a:t>
            </a:fld>
            <a:endParaRPr lang="fr-CA"/>
          </a:p>
        </p:txBody>
      </p:sp>
    </p:spTree>
    <p:extLst>
      <p:ext uri="{BB962C8B-B14F-4D97-AF65-F5344CB8AC3E}">
        <p14:creationId xmlns:p14="http://schemas.microsoft.com/office/powerpoint/2010/main" val="2348015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9F4CD6A8-7FE9-4725-AA28-9236F3F99FEA}" type="slidenum">
              <a:rPr lang="fr-CA" smtClean="0"/>
              <a:t>9</a:t>
            </a:fld>
            <a:endParaRPr lang="fr-CA"/>
          </a:p>
        </p:txBody>
      </p:sp>
    </p:spTree>
    <p:extLst>
      <p:ext uri="{BB962C8B-B14F-4D97-AF65-F5344CB8AC3E}">
        <p14:creationId xmlns:p14="http://schemas.microsoft.com/office/powerpoint/2010/main" val="4156687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5036400"/>
            <a:ext cx="8534400" cy="648072"/>
          </a:xfrm>
        </p:spPr>
        <p:txBody>
          <a:bodyPr/>
          <a:lstStyle>
            <a:lvl1pPr marL="0" indent="0" algn="l">
              <a:buNone/>
              <a:defRPr>
                <a:solidFill>
                  <a:srgbClr val="0B22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CA"/>
          </a:p>
        </p:txBody>
      </p:sp>
      <p:sp>
        <p:nvSpPr>
          <p:cNvPr id="9" name="Round Single Corner Rectangle 6"/>
          <p:cNvSpPr>
            <a:spLocks noChangeArrowheads="1"/>
          </p:cNvSpPr>
          <p:nvPr/>
        </p:nvSpPr>
        <p:spPr bwMode="auto">
          <a:xfrm rot="10800000" flipH="1">
            <a:off x="0" y="0"/>
            <a:ext cx="11599333" cy="2451100"/>
          </a:xfrm>
          <a:custGeom>
            <a:avLst/>
            <a:gdLst>
              <a:gd name="T0" fmla="*/ 4349750 w 8699500"/>
              <a:gd name="T1" fmla="*/ 0 h 4711700"/>
              <a:gd name="T2" fmla="*/ 0 w 8699500"/>
              <a:gd name="T3" fmla="*/ 2355850 h 4711700"/>
              <a:gd name="T4" fmla="*/ 4349750 w 8699500"/>
              <a:gd name="T5" fmla="*/ 4711700 h 4711700"/>
              <a:gd name="T6" fmla="*/ 8699500 w 8699500"/>
              <a:gd name="T7" fmla="*/ 2355850 h 4711700"/>
              <a:gd name="T8" fmla="*/ 3 60000 65536"/>
              <a:gd name="T9" fmla="*/ 2 60000 65536"/>
              <a:gd name="T10" fmla="*/ 1 60000 65536"/>
              <a:gd name="T11" fmla="*/ 0 60000 65536"/>
              <a:gd name="T12" fmla="*/ 0 w 8699500"/>
              <a:gd name="T13" fmla="*/ 0 h 4711700"/>
              <a:gd name="T14" fmla="*/ 8474462 w 8699500"/>
              <a:gd name="T15" fmla="*/ 4711700 h 4711700"/>
            </a:gdLst>
            <a:ahLst/>
            <a:cxnLst>
              <a:cxn ang="T8">
                <a:pos x="T0" y="T1"/>
              </a:cxn>
              <a:cxn ang="T9">
                <a:pos x="T2" y="T3"/>
              </a:cxn>
              <a:cxn ang="T10">
                <a:pos x="T4" y="T5"/>
              </a:cxn>
              <a:cxn ang="T11">
                <a:pos x="T6" y="T7"/>
              </a:cxn>
            </a:cxnLst>
            <a:rect l="T12" t="T13" r="T14" b="T15"/>
            <a:pathLst>
              <a:path w="8699500" h="4711700">
                <a:moveTo>
                  <a:pt x="0" y="0"/>
                </a:moveTo>
                <a:lnTo>
                  <a:pt x="7931163" y="0"/>
                </a:lnTo>
                <a:lnTo>
                  <a:pt x="7931162" y="0"/>
                </a:lnTo>
                <a:cubicBezTo>
                  <a:pt x="8355503" y="0"/>
                  <a:pt x="8699500" y="343996"/>
                  <a:pt x="8699500" y="768337"/>
                </a:cubicBezTo>
                <a:lnTo>
                  <a:pt x="8699500" y="4711700"/>
                </a:lnTo>
                <a:lnTo>
                  <a:pt x="0" y="4711700"/>
                </a:lnTo>
                <a:close/>
              </a:path>
            </a:pathLst>
          </a:custGeom>
          <a:solidFill>
            <a:srgbClr val="0B2265"/>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lstStyle/>
          <a:p>
            <a:pPr algn="ctr" defTabSz="457200">
              <a:defRPr/>
            </a:pPr>
            <a:endParaRPr lang="en-US" sz="1800">
              <a:solidFill>
                <a:schemeClr val="lt1"/>
              </a:solidFill>
              <a:latin typeface="+mn-lt"/>
              <a:ea typeface="+mn-ea"/>
            </a:endParaRPr>
          </a:p>
        </p:txBody>
      </p:sp>
      <p:sp>
        <p:nvSpPr>
          <p:cNvPr id="10" name="Title 1"/>
          <p:cNvSpPr>
            <a:spLocks noGrp="1"/>
          </p:cNvSpPr>
          <p:nvPr>
            <p:ph type="ctrTitle"/>
          </p:nvPr>
        </p:nvSpPr>
        <p:spPr>
          <a:xfrm>
            <a:off x="609600" y="493201"/>
            <a:ext cx="10363200" cy="1470025"/>
          </a:xfrm>
        </p:spPr>
        <p:txBody>
          <a:bodyPr/>
          <a:lstStyle>
            <a:lvl1pPr algn="l">
              <a:defRPr>
                <a:solidFill>
                  <a:schemeClr val="bg1"/>
                </a:solidFill>
              </a:defRPr>
            </a:lvl1pPr>
          </a:lstStyle>
          <a:p>
            <a:r>
              <a:rPr lang="fr-FR" smtClean="0"/>
              <a:t>Modifiez le style du titre</a:t>
            </a:r>
            <a:endParaRPr lang="en-CA"/>
          </a:p>
        </p:txBody>
      </p:sp>
    </p:spTree>
    <p:extLst>
      <p:ext uri="{BB962C8B-B14F-4D97-AF65-F5344CB8AC3E}">
        <p14:creationId xmlns:p14="http://schemas.microsoft.com/office/powerpoint/2010/main" val="114914393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CA"/>
          </a:p>
        </p:txBody>
      </p:sp>
      <p:sp>
        <p:nvSpPr>
          <p:cNvPr id="3" name="Vertical Text Placeholder 2"/>
          <p:cNvSpPr>
            <a:spLocks noGrp="1"/>
          </p:cNvSpPr>
          <p:nvPr>
            <p:ph type="body" orient="vert" idx="1"/>
          </p:nvPr>
        </p:nvSpPr>
        <p:spPr>
          <a:xfrm>
            <a:off x="609600" y="1600201"/>
            <a:ext cx="10972800" cy="420506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10"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1"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2"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3017821898"/>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556793"/>
            <a:ext cx="2743200" cy="4176464"/>
          </a:xfrm>
        </p:spPr>
        <p:txBody>
          <a:bodyPr vert="eaVert"/>
          <a:lstStyle>
            <a:lvl1pPr>
              <a:defRPr>
                <a:solidFill>
                  <a:srgbClr val="0B2265"/>
                </a:solidFill>
              </a:defRPr>
            </a:lvl1pPr>
          </a:lstStyle>
          <a:p>
            <a:r>
              <a:rPr lang="fr-FR" smtClean="0"/>
              <a:t>Modifiez le style du titre</a:t>
            </a:r>
            <a:endParaRPr lang="en-CA"/>
          </a:p>
        </p:txBody>
      </p:sp>
      <p:sp>
        <p:nvSpPr>
          <p:cNvPr id="3" name="Vertical Text Placeholder 2"/>
          <p:cNvSpPr>
            <a:spLocks noGrp="1"/>
          </p:cNvSpPr>
          <p:nvPr>
            <p:ph type="body" orient="vert" idx="1"/>
          </p:nvPr>
        </p:nvSpPr>
        <p:spPr>
          <a:xfrm>
            <a:off x="609600" y="1556793"/>
            <a:ext cx="8026400" cy="456937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10"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1"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2"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327665780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CA"/>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11"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2"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3"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1647950324"/>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0B2265"/>
                </a:solidFill>
              </a:defRPr>
            </a:lvl1pPr>
          </a:lstStyle>
          <a:p>
            <a:r>
              <a:rPr lang="fr-FR" smtClean="0"/>
              <a:t>Modifiez le style du titre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1"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2"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3"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237968060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11" name="Date Placeholder 3"/>
          <p:cNvSpPr>
            <a:spLocks noGrp="1"/>
          </p:cNvSpPr>
          <p:nvPr>
            <p:ph type="dt" sz="half" idx="10"/>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2"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3"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315663248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CA"/>
          </a:p>
        </p:txBody>
      </p:sp>
      <p:sp>
        <p:nvSpPr>
          <p:cNvPr id="3" name="Text Placeholder 2"/>
          <p:cNvSpPr>
            <a:spLocks noGrp="1"/>
          </p:cNvSpPr>
          <p:nvPr>
            <p:ph type="body" idx="1"/>
          </p:nvPr>
        </p:nvSpPr>
        <p:spPr>
          <a:xfrm>
            <a:off x="609600" y="165386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09600" y="229362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5" name="Text Placeholder 4"/>
          <p:cNvSpPr>
            <a:spLocks noGrp="1"/>
          </p:cNvSpPr>
          <p:nvPr>
            <p:ph type="body" sz="quarter" idx="3"/>
          </p:nvPr>
        </p:nvSpPr>
        <p:spPr>
          <a:xfrm>
            <a:off x="6193368" y="165386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93368" y="229362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13" name="Date Placeholder 3"/>
          <p:cNvSpPr>
            <a:spLocks noGrp="1"/>
          </p:cNvSpPr>
          <p:nvPr>
            <p:ph type="dt" sz="half" idx="10"/>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4" name="Footer Placeholder 4"/>
          <p:cNvSpPr>
            <a:spLocks noGrp="1"/>
          </p:cNvSpPr>
          <p:nvPr>
            <p:ph type="ftr" sz="quarter" idx="11"/>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5" name="Slide Number Placeholder 5"/>
          <p:cNvSpPr>
            <a:spLocks noGrp="1"/>
          </p:cNvSpPr>
          <p:nvPr>
            <p:ph type="sldNum" sz="quarter" idx="12"/>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59576241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CA"/>
          </a:p>
        </p:txBody>
      </p:sp>
      <p:sp>
        <p:nvSpPr>
          <p:cNvPr id="9"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0"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1"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2101496394"/>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8"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9"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0"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3762755702"/>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09601" y="476673"/>
            <a:ext cx="4011084" cy="1041552"/>
          </a:xfrm>
        </p:spPr>
        <p:txBody>
          <a:bodyPr anchor="b"/>
          <a:lstStyle>
            <a:lvl1pPr algn="l">
              <a:defRPr sz="2000" b="1"/>
            </a:lvl1pPr>
          </a:lstStyle>
          <a:p>
            <a:r>
              <a:rPr lang="fr-FR" smtClean="0"/>
              <a:t>Modifiez le style du titre</a:t>
            </a:r>
            <a:endParaRPr lang="en-CA"/>
          </a:p>
        </p:txBody>
      </p:sp>
      <p:sp>
        <p:nvSpPr>
          <p:cNvPr id="3" name="Content Placeholder 2"/>
          <p:cNvSpPr>
            <a:spLocks noGrp="1"/>
          </p:cNvSpPr>
          <p:nvPr>
            <p:ph idx="1"/>
          </p:nvPr>
        </p:nvSpPr>
        <p:spPr>
          <a:xfrm>
            <a:off x="4766733" y="1556792"/>
            <a:ext cx="6815667" cy="4652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Text Placeholder 3"/>
          <p:cNvSpPr>
            <a:spLocks noGrp="1"/>
          </p:cNvSpPr>
          <p:nvPr>
            <p:ph type="body" sz="half" idx="2"/>
          </p:nvPr>
        </p:nvSpPr>
        <p:spPr>
          <a:xfrm>
            <a:off x="609601" y="1484785"/>
            <a:ext cx="4011084" cy="472450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Date Placeholder 3"/>
          <p:cNvSpPr>
            <a:spLocks noGrp="1"/>
          </p:cNvSpPr>
          <p:nvPr>
            <p:ph type="dt" sz="half" idx="10"/>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2"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3"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17628267"/>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0B2265"/>
                </a:solidFill>
              </a:defRPr>
            </a:lvl1pPr>
          </a:lstStyle>
          <a:p>
            <a:r>
              <a:rPr lang="fr-FR" smtClean="0"/>
              <a:t>Modifiez le style du titre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lgn="l">
              <a:buNone/>
              <a:defRPr sz="3200" baseline="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Date Placeholder 3"/>
          <p:cNvSpPr>
            <a:spLocks noGrp="1"/>
          </p:cNvSpPr>
          <p:nvPr>
            <p:ph type="dt" sz="half" idx="10"/>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12"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3"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178896169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ingle Corner Rectangle 8"/>
          <p:cNvSpPr>
            <a:spLocks noChangeArrowheads="1"/>
          </p:cNvSpPr>
          <p:nvPr/>
        </p:nvSpPr>
        <p:spPr bwMode="auto">
          <a:xfrm rot="10800000" flipH="1">
            <a:off x="0" y="0"/>
            <a:ext cx="11599333" cy="1524000"/>
          </a:xfrm>
          <a:custGeom>
            <a:avLst/>
            <a:gdLst>
              <a:gd name="T0" fmla="*/ 4349750 w 8699500"/>
              <a:gd name="T1" fmla="*/ 0 h 1524000"/>
              <a:gd name="T2" fmla="*/ 0 w 8699500"/>
              <a:gd name="T3" fmla="*/ 762000 h 1524000"/>
              <a:gd name="T4" fmla="*/ 4349750 w 8699500"/>
              <a:gd name="T5" fmla="*/ 1524000 h 1524000"/>
              <a:gd name="T6" fmla="*/ 8699500 w 8699500"/>
              <a:gd name="T7" fmla="*/ 762000 h 1524000"/>
              <a:gd name="T8" fmla="*/ 3 60000 65536"/>
              <a:gd name="T9" fmla="*/ 2 60000 65536"/>
              <a:gd name="T10" fmla="*/ 1 60000 65536"/>
              <a:gd name="T11" fmla="*/ 0 60000 65536"/>
              <a:gd name="T12" fmla="*/ 0 w 8699500"/>
              <a:gd name="T13" fmla="*/ 0 h 1524000"/>
              <a:gd name="T14" fmla="*/ 8476318 w 8699500"/>
              <a:gd name="T15" fmla="*/ 1524000 h 1524000"/>
            </a:gdLst>
            <a:ahLst/>
            <a:cxnLst>
              <a:cxn ang="T8">
                <a:pos x="T0" y="T1"/>
              </a:cxn>
              <a:cxn ang="T9">
                <a:pos x="T2" y="T3"/>
              </a:cxn>
              <a:cxn ang="T10">
                <a:pos x="T4" y="T5"/>
              </a:cxn>
              <a:cxn ang="T11">
                <a:pos x="T6" y="T7"/>
              </a:cxn>
            </a:cxnLst>
            <a:rect l="T12" t="T13" r="T14" b="T15"/>
            <a:pathLst>
              <a:path w="8699500" h="1524000">
                <a:moveTo>
                  <a:pt x="0" y="0"/>
                </a:moveTo>
                <a:lnTo>
                  <a:pt x="7937500" y="0"/>
                </a:lnTo>
                <a:lnTo>
                  <a:pt x="7937499" y="0"/>
                </a:lnTo>
                <a:cubicBezTo>
                  <a:pt x="8358340" y="0"/>
                  <a:pt x="8699500" y="341159"/>
                  <a:pt x="8699500" y="762000"/>
                </a:cubicBezTo>
                <a:lnTo>
                  <a:pt x="8699500" y="1524000"/>
                </a:lnTo>
                <a:lnTo>
                  <a:pt x="0" y="1524000"/>
                </a:lnTo>
                <a:close/>
              </a:path>
            </a:pathLst>
          </a:custGeom>
          <a:solidFill>
            <a:srgbClr val="0B2265"/>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nchor="ctr"/>
          <a:lstStyle/>
          <a:p>
            <a:pPr algn="ctr" defTabSz="457200">
              <a:defRPr/>
            </a:pPr>
            <a:endParaRPr lang="en-US" sz="1800">
              <a:solidFill>
                <a:schemeClr val="lt1"/>
              </a:solidFill>
              <a:latin typeface="+mn-lt"/>
              <a:ea typeface="+mn-ea"/>
            </a:endParaRPr>
          </a:p>
        </p:txBody>
      </p:sp>
      <p:sp>
        <p:nvSpPr>
          <p:cNvPr id="2" name="Title Placeholder 1"/>
          <p:cNvSpPr>
            <a:spLocks noGrp="1"/>
          </p:cNvSpPr>
          <p:nvPr>
            <p:ph type="title"/>
          </p:nvPr>
        </p:nvSpPr>
        <p:spPr>
          <a:xfrm>
            <a:off x="609600" y="496800"/>
            <a:ext cx="10972800" cy="1143000"/>
          </a:xfrm>
          <a:prstGeom prst="rect">
            <a:avLst/>
          </a:prstGeom>
        </p:spPr>
        <p:txBody>
          <a:bodyPr vert="horz" lIns="91440" tIns="45720" rIns="91440" bIns="45720" rtlCol="0" anchor="ctr">
            <a:normAutofit/>
          </a:bodyPr>
          <a:lstStyle/>
          <a:p>
            <a:r>
              <a:rPr lang="fr-FR" smtClean="0"/>
              <a:t>Modifiez le style du titre</a:t>
            </a:r>
            <a:endParaRPr lang="en-CA"/>
          </a:p>
        </p:txBody>
      </p:sp>
      <p:sp>
        <p:nvSpPr>
          <p:cNvPr id="3" name="Text Placeholder 2"/>
          <p:cNvSpPr>
            <a:spLocks noGrp="1"/>
          </p:cNvSpPr>
          <p:nvPr>
            <p:ph type="body" idx="1"/>
          </p:nvPr>
        </p:nvSpPr>
        <p:spPr>
          <a:xfrm>
            <a:off x="609600" y="1600201"/>
            <a:ext cx="10972800" cy="44930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6" name="Date Placeholder 3"/>
          <p:cNvSpPr>
            <a:spLocks noGrp="1"/>
          </p:cNvSpPr>
          <p:nvPr>
            <p:ph type="dt" sz="half" idx="2"/>
          </p:nvPr>
        </p:nvSpPr>
        <p:spPr>
          <a:xfrm>
            <a:off x="7440149" y="6469926"/>
            <a:ext cx="2112235" cy="365125"/>
          </a:xfrm>
          <a:prstGeom prst="rect">
            <a:avLst/>
          </a:prstGeom>
        </p:spPr>
        <p:txBody>
          <a:bodyPr/>
          <a:lstStyle>
            <a:lvl1pPr>
              <a:defRPr sz="900">
                <a:solidFill>
                  <a:srgbClr val="0B2265"/>
                </a:solidFill>
                <a:latin typeface="Arial" pitchFamily="34" charset="0"/>
                <a:cs typeface="Arial" pitchFamily="34" charset="0"/>
              </a:defRPr>
            </a:lvl1pPr>
          </a:lstStyle>
          <a:p>
            <a:fld id="{43E77530-DB8E-4F43-B173-A971E0F25CBB}" type="datetimeFigureOut">
              <a:rPr lang="en-CA" smtClean="0"/>
              <a:t>17-04-19</a:t>
            </a:fld>
            <a:endParaRPr lang="en-CA"/>
          </a:p>
        </p:txBody>
      </p:sp>
      <p:sp>
        <p:nvSpPr>
          <p:cNvPr id="9" name="Footer Placeholder 4"/>
          <p:cNvSpPr>
            <a:spLocks noGrp="1"/>
          </p:cNvSpPr>
          <p:nvPr>
            <p:ph type="ftr" sz="quarter" idx="3"/>
          </p:nvPr>
        </p:nvSpPr>
        <p:spPr>
          <a:xfrm>
            <a:off x="2255573" y="6468213"/>
            <a:ext cx="4704523" cy="365125"/>
          </a:xfrm>
          <a:prstGeom prst="rect">
            <a:avLst/>
          </a:prstGeom>
        </p:spPr>
        <p:txBody>
          <a:bodyPr/>
          <a:lstStyle>
            <a:lvl1pPr>
              <a:defRPr sz="900">
                <a:solidFill>
                  <a:srgbClr val="0B2265"/>
                </a:solidFill>
                <a:latin typeface="Arial" pitchFamily="34" charset="0"/>
                <a:cs typeface="Arial" pitchFamily="34" charset="0"/>
              </a:defRPr>
            </a:lvl1pPr>
          </a:lstStyle>
          <a:p>
            <a:endParaRPr lang="en-CA"/>
          </a:p>
        </p:txBody>
      </p:sp>
      <p:sp>
        <p:nvSpPr>
          <p:cNvPr id="10" name="Slide Number Placeholder 5"/>
          <p:cNvSpPr>
            <a:spLocks noGrp="1"/>
          </p:cNvSpPr>
          <p:nvPr>
            <p:ph type="sldNum" sz="quarter" idx="4"/>
          </p:nvPr>
        </p:nvSpPr>
        <p:spPr>
          <a:xfrm>
            <a:off x="623393" y="6469926"/>
            <a:ext cx="916284" cy="365125"/>
          </a:xfrm>
          <a:prstGeom prst="rect">
            <a:avLst/>
          </a:prstGeom>
        </p:spPr>
        <p:txBody>
          <a:bodyPr/>
          <a:lstStyle>
            <a:lvl1pPr>
              <a:defRPr sz="900">
                <a:solidFill>
                  <a:srgbClr val="0B2265"/>
                </a:solidFill>
                <a:latin typeface="Arial" pitchFamily="34" charset="0"/>
                <a:cs typeface="Arial" pitchFamily="34" charset="0"/>
              </a:defRPr>
            </a:lvl1pPr>
          </a:lstStyle>
          <a:p>
            <a:fld id="{F5921EB8-1D47-4B90-861B-B76F749BDBE4}" type="slidenum">
              <a:rPr lang="en-CA" smtClean="0"/>
              <a:t>‹#›</a:t>
            </a:fld>
            <a:endParaRPr lang="en-CA"/>
          </a:p>
        </p:txBody>
      </p:sp>
    </p:spTree>
    <p:extLst>
      <p:ext uri="{BB962C8B-B14F-4D97-AF65-F5344CB8AC3E}">
        <p14:creationId xmlns:p14="http://schemas.microsoft.com/office/powerpoint/2010/main" val="14482121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p:txStyles>
    <p:titleStyle>
      <a:lvl1pPr algn="l" defTabSz="914400" rtl="0" eaLnBrk="1" latinLnBrk="0" hangingPunct="1">
        <a:spcBef>
          <a:spcPct val="0"/>
        </a:spcBef>
        <a:buNone/>
        <a:defRPr sz="32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b="1" kern="1200">
          <a:solidFill>
            <a:srgbClr val="0B226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3pPr>
      <a:lvl4pPr marL="1657350" indent="-28575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7pPr>
      <a:lvl8pPr marL="34290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8pPr>
      <a:lvl9pPr marL="38862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xml"/><Relationship Id="rId1" Type="http://schemas.openxmlformats.org/officeDocument/2006/relationships/tags" Target="../tags/tag2.xml"/><Relationship Id="rId2"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0.xml"/><Relationship Id="rId1" Type="http://schemas.openxmlformats.org/officeDocument/2006/relationships/tags" Target="../tags/tag20.xml"/><Relationship Id="rId2"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1.xml"/><Relationship Id="rId1" Type="http://schemas.openxmlformats.org/officeDocument/2006/relationships/tags" Target="../tags/tag22.xml"/><Relationship Id="rId2"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2.xml"/><Relationship Id="rId1" Type="http://schemas.openxmlformats.org/officeDocument/2006/relationships/tags" Target="../tags/tag24.xml"/><Relationship Id="rId2"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3.xml"/><Relationship Id="rId1" Type="http://schemas.openxmlformats.org/officeDocument/2006/relationships/tags" Target="../tags/tag26.xml"/><Relationship Id="rId2"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4.xml"/><Relationship Id="rId1" Type="http://schemas.openxmlformats.org/officeDocument/2006/relationships/tags" Target="../tags/tag28.xml"/><Relationship Id="rId2" Type="http://schemas.openxmlformats.org/officeDocument/2006/relationships/tags" Target="../tags/tag2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5.xml"/><Relationship Id="rId1" Type="http://schemas.openxmlformats.org/officeDocument/2006/relationships/tags" Target="../tags/tag30.xml"/><Relationship Id="rId2" Type="http://schemas.openxmlformats.org/officeDocument/2006/relationships/tags" Target="../tags/tag3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6.xml"/><Relationship Id="rId1" Type="http://schemas.openxmlformats.org/officeDocument/2006/relationships/tags" Target="../tags/tag32.xml"/><Relationship Id="rId2" Type="http://schemas.openxmlformats.org/officeDocument/2006/relationships/tags" Target="../tags/tag3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7.xml"/><Relationship Id="rId1" Type="http://schemas.openxmlformats.org/officeDocument/2006/relationships/tags" Target="../tags/tag34.xml"/><Relationship Id="rId2" Type="http://schemas.openxmlformats.org/officeDocument/2006/relationships/tags" Target="../tags/tag3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8.xml"/><Relationship Id="rId1" Type="http://schemas.openxmlformats.org/officeDocument/2006/relationships/tags" Target="../tags/tag36.xml"/><Relationship Id="rId2" Type="http://schemas.openxmlformats.org/officeDocument/2006/relationships/tags" Target="../tags/tag3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9.xml"/><Relationship Id="rId1" Type="http://schemas.openxmlformats.org/officeDocument/2006/relationships/tags" Target="../tags/tag38.xml"/><Relationship Id="rId2"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1" Type="http://schemas.openxmlformats.org/officeDocument/2006/relationships/tags" Target="../tags/tag4.xml"/><Relationship Id="rId2"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0.xml"/><Relationship Id="rId1" Type="http://schemas.openxmlformats.org/officeDocument/2006/relationships/tags" Target="../tags/tag40.xml"/><Relationship Id="rId2" Type="http://schemas.openxmlformats.org/officeDocument/2006/relationships/tags" Target="../tags/tag4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1.xml"/><Relationship Id="rId1" Type="http://schemas.openxmlformats.org/officeDocument/2006/relationships/tags" Target="../tags/tag42.xml"/><Relationship Id="rId2" Type="http://schemas.openxmlformats.org/officeDocument/2006/relationships/tags" Target="../tags/tag4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2.xml"/><Relationship Id="rId1" Type="http://schemas.openxmlformats.org/officeDocument/2006/relationships/tags" Target="../tags/tag44.xml"/><Relationship Id="rId2" Type="http://schemas.openxmlformats.org/officeDocument/2006/relationships/tags" Target="../tags/tag4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xml"/><Relationship Id="rId1" Type="http://schemas.openxmlformats.org/officeDocument/2006/relationships/tags" Target="../tags/tag6.xml"/><Relationship Id="rId2"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1" Type="http://schemas.openxmlformats.org/officeDocument/2006/relationships/tags" Target="../tags/tag8.xml"/><Relationship Id="rId2"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5.xml"/><Relationship Id="rId1" Type="http://schemas.openxmlformats.org/officeDocument/2006/relationships/tags" Target="../tags/tag10.xml"/><Relationship Id="rId2"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1" Type="http://schemas.openxmlformats.org/officeDocument/2006/relationships/tags" Target="../tags/tag12.xml"/><Relationship Id="rId2"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1" Type="http://schemas.openxmlformats.org/officeDocument/2006/relationships/tags" Target="../tags/tag14.xml"/><Relationship Id="rId2"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1" Type="http://schemas.openxmlformats.org/officeDocument/2006/relationships/tags" Target="../tags/tag16.xml"/><Relationship Id="rId2"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9.xml"/><Relationship Id="rId1" Type="http://schemas.openxmlformats.org/officeDocument/2006/relationships/tags" Target="../tags/tag18.xml"/><Relationship Id="rId2"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custDataLst>
              <p:tags r:id="rId1"/>
            </p:custDataLst>
          </p:nvPr>
        </p:nvSpPr>
        <p:spPr>
          <a:xfrm>
            <a:off x="1524000" y="2936384"/>
            <a:ext cx="9144000" cy="3177034"/>
          </a:xfrm>
        </p:spPr>
        <p:txBody>
          <a:bodyPr>
            <a:normAutofit/>
          </a:bodyPr>
          <a:lstStyle/>
          <a:p>
            <a:pPr algn="ctr"/>
            <a:r>
              <a:rPr lang="en-CA" smtClean="0"/>
              <a:t>Discussion entre</a:t>
            </a:r>
          </a:p>
          <a:p>
            <a:pPr algn="ctr"/>
            <a:r>
              <a:rPr lang="en-CA" smtClean="0"/>
              <a:t>Me Frédéric Massé, </a:t>
            </a:r>
            <a:r>
              <a:rPr lang="en-CA"/>
              <a:t>Borden Ladner </a:t>
            </a:r>
            <a:r>
              <a:rPr lang="en-CA" smtClean="0"/>
              <a:t>Gervais</a:t>
            </a:r>
            <a:r>
              <a:rPr lang="en-CA"/>
              <a:t> </a:t>
            </a:r>
            <a:endParaRPr lang="en-CA" smtClean="0"/>
          </a:p>
          <a:p>
            <a:pPr algn="ctr"/>
            <a:r>
              <a:rPr lang="en-CA"/>
              <a:t>e</a:t>
            </a:r>
            <a:r>
              <a:rPr lang="en-CA" smtClean="0"/>
              <a:t>t</a:t>
            </a:r>
          </a:p>
          <a:p>
            <a:pPr algn="ctr"/>
            <a:r>
              <a:rPr lang="en-CA" smtClean="0"/>
              <a:t>Me Benoit Laurin, Laroche Martin</a:t>
            </a:r>
          </a:p>
          <a:p>
            <a:pPr algn="ctr"/>
            <a:endParaRPr lang="en-CA" smtClean="0"/>
          </a:p>
          <a:p>
            <a:pPr algn="ctr"/>
            <a:r>
              <a:rPr lang="fr-FR"/>
              <a:t>tenue dans le cadre du Colloque </a:t>
            </a:r>
            <a:r>
              <a:rPr lang="fr-FR" smtClean="0"/>
              <a:t>organisé par la </a:t>
            </a:r>
            <a:r>
              <a:rPr lang="fr-FR"/>
              <a:t>Conférence des arbitres le 22 avril 2017</a:t>
            </a:r>
          </a:p>
          <a:p>
            <a:endParaRPr lang="en-CA"/>
          </a:p>
        </p:txBody>
      </p:sp>
      <p:sp>
        <p:nvSpPr>
          <p:cNvPr id="2" name="Titre 1"/>
          <p:cNvSpPr>
            <a:spLocks noGrp="1"/>
          </p:cNvSpPr>
          <p:nvPr>
            <p:ph type="ctrTitle"/>
            <p:custDataLst>
              <p:tags r:id="rId2"/>
            </p:custDataLst>
          </p:nvPr>
        </p:nvSpPr>
        <p:spPr/>
        <p:txBody>
          <a:bodyPr/>
          <a:lstStyle/>
          <a:p>
            <a:r>
              <a:rPr lang="fr-CA" smtClean="0"/>
              <a:t>La divulgation de la preuve devant les arbitres de grief</a:t>
            </a:r>
            <a:endParaRPr lang="fr-CA"/>
          </a:p>
        </p:txBody>
      </p:sp>
    </p:spTree>
    <p:extLst>
      <p:ext uri="{BB962C8B-B14F-4D97-AF65-F5344CB8AC3E}">
        <p14:creationId xmlns:p14="http://schemas.microsoft.com/office/powerpoint/2010/main" val="4121545635"/>
      </p:ext>
    </p:extLst>
  </p:cSld>
  <p:clrMapOvr>
    <a:masterClrMapping/>
  </p:clrMapOvr>
  <p:transition xmlns:p14="http://schemas.microsoft.com/office/powerpoint/2010/mai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mtClean="0"/>
              <a:t>La réponse est-elle noire ou blanche ou se décline-t-elle plutôt en 50 nuances de gris?</a:t>
            </a:r>
            <a:endParaRPr lang="fr-CA"/>
          </a:p>
        </p:txBody>
      </p:sp>
      <p:sp>
        <p:nvSpPr>
          <p:cNvPr id="3" name="Espace réservé du contenu 2"/>
          <p:cNvSpPr>
            <a:spLocks noGrp="1"/>
          </p:cNvSpPr>
          <p:nvPr>
            <p:ph idx="1"/>
            <p:custDataLst>
              <p:tags r:id="rId2"/>
            </p:custDataLst>
          </p:nvPr>
        </p:nvSpPr>
        <p:spPr/>
        <p:txBody>
          <a:bodyPr>
            <a:normAutofit lnSpcReduction="10000"/>
          </a:bodyPr>
          <a:lstStyle/>
          <a:p>
            <a:pPr algn="just"/>
            <a:r>
              <a:rPr lang="fr-CA" dirty="0" smtClean="0"/>
              <a:t>L’arbitre est-il nécessairement un sphinx avant l’audition? Doit-il plutôt nécessairement implanter un processus de pleine « divulgation » de la preuve avant l’audition?</a:t>
            </a:r>
          </a:p>
          <a:p>
            <a:pPr algn="just"/>
            <a:r>
              <a:rPr lang="fr-CA" dirty="0" smtClean="0"/>
              <a:t>L’analyse à faire est plutôt à géométrie variable et elle dépend du type d’intervention que les parties demandent à l’arbitre, lesquelles se déclinent sur trois (3) axes et peuvent être regroupées en six (6) grands groupes : (1) </a:t>
            </a:r>
            <a:r>
              <a:rPr lang="fr-FR" dirty="0" smtClean="0"/>
              <a:t>les précisions, (2) la </a:t>
            </a:r>
            <a:r>
              <a:rPr lang="fr-FR" dirty="0"/>
              <a:t>demande de communication préalable de </a:t>
            </a:r>
            <a:r>
              <a:rPr lang="fr-FR" dirty="0" smtClean="0"/>
              <a:t>documents, (3) l’exposé </a:t>
            </a:r>
            <a:r>
              <a:rPr lang="fr-FR" dirty="0"/>
              <a:t>sommaire (ou détaillé) des </a:t>
            </a:r>
            <a:r>
              <a:rPr lang="fr-FR" dirty="0" smtClean="0"/>
              <a:t>prétentions, (4) l’exposé </a:t>
            </a:r>
            <a:r>
              <a:rPr lang="fr-FR" dirty="0"/>
              <a:t>sommaire (ou détaillé) des moyens de preuve aux fins de la préparation de </a:t>
            </a:r>
            <a:r>
              <a:rPr lang="fr-FR" dirty="0" smtClean="0"/>
              <a:t>l’audience, (5) la </a:t>
            </a:r>
            <a:r>
              <a:rPr lang="fr-FR" dirty="0"/>
              <a:t>transmission préalable de la preuve </a:t>
            </a:r>
            <a:r>
              <a:rPr lang="fr-FR" dirty="0" smtClean="0"/>
              <a:t>documentaire et (6) la </a:t>
            </a:r>
            <a:r>
              <a:rPr lang="fr-FR" dirty="0"/>
              <a:t>divulgation de la </a:t>
            </a:r>
            <a:r>
              <a:rPr lang="fr-FR" dirty="0" smtClean="0"/>
              <a:t>preuve (au sens criminel du terme – i.e. incluant les éléments </a:t>
            </a:r>
            <a:r>
              <a:rPr lang="fr-FR" dirty="0" err="1" smtClean="0"/>
              <a:t>disculpatoires</a:t>
            </a:r>
            <a:r>
              <a:rPr lang="fr-FR" dirty="0" smtClean="0"/>
              <a:t>).</a:t>
            </a:r>
            <a:endParaRPr lang="fr-FR" dirty="0"/>
          </a:p>
          <a:p>
            <a:endParaRPr lang="fr-CA" dirty="0" smtClean="0"/>
          </a:p>
          <a:p>
            <a:endParaRPr lang="fr-CA" dirty="0"/>
          </a:p>
        </p:txBody>
      </p:sp>
    </p:spTree>
    <p:extLst>
      <p:ext uri="{BB962C8B-B14F-4D97-AF65-F5344CB8AC3E}">
        <p14:creationId xmlns:p14="http://schemas.microsoft.com/office/powerpoint/2010/main" val="130883229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Qu’est-ce que la « divulgation » de la preuve?</a:t>
            </a:r>
            <a:endParaRPr lang="fr-CA"/>
          </a:p>
        </p:txBody>
      </p:sp>
      <p:sp>
        <p:nvSpPr>
          <p:cNvPr id="5" name="Espace réservé du contenu 4"/>
          <p:cNvSpPr>
            <a:spLocks noGrp="1"/>
          </p:cNvSpPr>
          <p:nvPr>
            <p:ph idx="1"/>
            <p:custDataLst>
              <p:tags r:id="rId2"/>
            </p:custDataLst>
          </p:nvPr>
        </p:nvSpPr>
        <p:spPr/>
        <p:txBody>
          <a:bodyPr>
            <a:normAutofit/>
          </a:bodyPr>
          <a:lstStyle/>
          <a:p>
            <a:r>
              <a:rPr lang="fr-CA" dirty="0" smtClean="0"/>
              <a:t>(1) Demande de précisions</a:t>
            </a:r>
          </a:p>
          <a:p>
            <a:pPr lvl="1" algn="just"/>
            <a:r>
              <a:rPr lang="fr-CA" dirty="0" smtClean="0"/>
              <a:t>Objet: Obtenir la divulgation des assisses fondamentales du recours</a:t>
            </a:r>
            <a:r>
              <a:rPr lang="fr-CA" dirty="0" smtClean="0">
                <a:solidFill>
                  <a:srgbClr val="FF0000"/>
                </a:solidFill>
              </a:rPr>
              <a:t> </a:t>
            </a:r>
            <a:r>
              <a:rPr lang="fr-CA" dirty="0" smtClean="0"/>
              <a:t>(quelle est la faute reprochée - qui, quoi, quand et où, de manière sommaire – et quel est le remède demandé)</a:t>
            </a:r>
            <a:r>
              <a:rPr lang="fr-CA" dirty="0" smtClean="0">
                <a:solidFill>
                  <a:srgbClr val="FF0000"/>
                </a:solidFill>
              </a:rPr>
              <a:t>.</a:t>
            </a:r>
          </a:p>
          <a:p>
            <a:pPr lvl="1" algn="just"/>
            <a:r>
              <a:rPr lang="fr-CA" dirty="0" smtClean="0"/>
              <a:t>Motifs: Comprendre l’objet de la demande et être en mesure d’y répondre convenablement.</a:t>
            </a:r>
          </a:p>
          <a:p>
            <a:pPr lvl="1" algn="just"/>
            <a:r>
              <a:rPr lang="fr-CA" dirty="0" smtClean="0"/>
              <a:t>Portée: Très limitée, compte tenu de l’objet.</a:t>
            </a:r>
          </a:p>
          <a:p>
            <a:pPr lvl="1" algn="just"/>
            <a:r>
              <a:rPr lang="fr-CA" dirty="0" smtClean="0"/>
              <a:t>Moment de la communication : Normalement, au tout début du processus.</a:t>
            </a:r>
          </a:p>
          <a:p>
            <a:pPr lvl="1" algn="just"/>
            <a:r>
              <a:rPr lang="fr-CA" dirty="0" smtClean="0"/>
              <a:t>Me Massé: Essentiel et important, mais d’une utilité limitée si les parties conviennent d’échanger des énoncés et/ou retiennent les services d’un arbitre favorisant l’échange d’énoncés.</a:t>
            </a:r>
          </a:p>
          <a:p>
            <a:pPr lvl="1" algn="just"/>
            <a:r>
              <a:rPr lang="fr-CA" dirty="0">
                <a:solidFill>
                  <a:srgbClr val="002060"/>
                </a:solidFill>
              </a:rPr>
              <a:t>Me Laurin: </a:t>
            </a:r>
            <a:r>
              <a:rPr lang="fr-CA" dirty="0" smtClean="0">
                <a:solidFill>
                  <a:srgbClr val="002060"/>
                </a:solidFill>
              </a:rPr>
              <a:t>Du même avis que Me Massé</a:t>
            </a:r>
            <a:r>
              <a:rPr lang="fr-CA" dirty="0">
                <a:solidFill>
                  <a:srgbClr val="002060"/>
                </a:solidFill>
              </a:rPr>
              <a:t>.</a:t>
            </a:r>
            <a:r>
              <a:rPr lang="fr-CA" dirty="0" smtClean="0">
                <a:solidFill>
                  <a:srgbClr val="002060"/>
                </a:solidFill>
              </a:rPr>
              <a:t> </a:t>
            </a:r>
            <a:r>
              <a:rPr lang="fr-CA" dirty="0">
                <a:solidFill>
                  <a:srgbClr val="002060"/>
                </a:solidFill>
              </a:rPr>
              <a:t>Les précisions doivent être largement favorisées, tant du côté syndical que patronal.</a:t>
            </a:r>
          </a:p>
        </p:txBody>
      </p:sp>
    </p:spTree>
    <p:extLst>
      <p:ext uri="{BB962C8B-B14F-4D97-AF65-F5344CB8AC3E}">
        <p14:creationId xmlns:p14="http://schemas.microsoft.com/office/powerpoint/2010/main" val="359947204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Qu’est-ce que la « divulgation » de la preuve?</a:t>
            </a:r>
            <a:endParaRPr lang="fr-CA"/>
          </a:p>
        </p:txBody>
      </p:sp>
      <p:sp>
        <p:nvSpPr>
          <p:cNvPr id="5" name="Espace réservé du contenu 4"/>
          <p:cNvSpPr>
            <a:spLocks noGrp="1"/>
          </p:cNvSpPr>
          <p:nvPr>
            <p:ph idx="1"/>
            <p:custDataLst>
              <p:tags r:id="rId2"/>
            </p:custDataLst>
          </p:nvPr>
        </p:nvSpPr>
        <p:spPr/>
        <p:txBody>
          <a:bodyPr>
            <a:normAutofit/>
          </a:bodyPr>
          <a:lstStyle/>
          <a:p>
            <a:pPr algn="just"/>
            <a:r>
              <a:rPr lang="fr-CA" smtClean="0"/>
              <a:t>(2) Demande de communication préalable</a:t>
            </a:r>
          </a:p>
          <a:p>
            <a:pPr lvl="1" algn="just"/>
            <a:r>
              <a:rPr lang="fr-CA" smtClean="0"/>
              <a:t>Objet: Obtenir des documents essentiels à la préparation de sa preuve et n’étant pas présentement en sa possession.</a:t>
            </a:r>
          </a:p>
          <a:p>
            <a:pPr lvl="1" algn="just"/>
            <a:r>
              <a:rPr lang="fr-CA" smtClean="0"/>
              <a:t>Motifs: Être à même de répondre adéquatement aux prétentions de la partie adverse.</a:t>
            </a:r>
          </a:p>
          <a:p>
            <a:pPr lvl="1" algn="just"/>
            <a:r>
              <a:rPr lang="fr-CA" smtClean="0"/>
              <a:t>Portée: Extrêmement variable, mais, en théorie, passablement limitée</a:t>
            </a:r>
          </a:p>
          <a:p>
            <a:pPr lvl="1" algn="just"/>
            <a:r>
              <a:rPr lang="fr-CA"/>
              <a:t>Moment de la communication </a:t>
            </a:r>
            <a:r>
              <a:rPr lang="fr-CA" smtClean="0"/>
              <a:t>: Normalement, assez rapidement dans le processus.</a:t>
            </a:r>
          </a:p>
          <a:p>
            <a:pPr lvl="1" algn="just"/>
            <a:r>
              <a:rPr lang="fr-CA" smtClean="0"/>
              <a:t>Me Laurin: </a:t>
            </a:r>
            <a:r>
              <a:rPr lang="fr-CA"/>
              <a:t>l</a:t>
            </a:r>
            <a:r>
              <a:rPr lang="fr-CA" smtClean="0"/>
              <a:t>’arrêt </a:t>
            </a:r>
            <a:r>
              <a:rPr lang="fr-CA" i="1" smtClean="0"/>
              <a:t>Lignes aériennes </a:t>
            </a:r>
            <a:r>
              <a:rPr lang="fr-CA" smtClean="0"/>
              <a:t>est révolu et ne </a:t>
            </a:r>
            <a:r>
              <a:rPr lang="fr-CA"/>
              <a:t>répond plus aux méthodes modernes d’interprétation et se heurte aux nouvelles directives judiciaires émises par la Cour </a:t>
            </a:r>
            <a:r>
              <a:rPr lang="fr-CA" smtClean="0"/>
              <a:t>suprême, notamment dans les arrêts </a:t>
            </a:r>
            <a:r>
              <a:rPr lang="fr-CA" i="1" smtClean="0"/>
              <a:t>Dunsmuir, </a:t>
            </a:r>
            <a:r>
              <a:rPr lang="fr-CA" smtClean="0"/>
              <a:t>[2008</a:t>
            </a:r>
            <a:r>
              <a:rPr lang="fr-CA"/>
              <a:t>] 1 R.C.S. </a:t>
            </a:r>
            <a:r>
              <a:rPr lang="fr-CA" smtClean="0"/>
              <a:t>190, </a:t>
            </a:r>
            <a:r>
              <a:rPr lang="fr-CA" i="1" smtClean="0"/>
              <a:t>Nor-Man, </a:t>
            </a:r>
            <a:r>
              <a:rPr lang="en-US" smtClean="0"/>
              <a:t>[2011</a:t>
            </a:r>
            <a:r>
              <a:rPr lang="en-US"/>
              <a:t>] 3 R.C.S. </a:t>
            </a:r>
            <a:r>
              <a:rPr lang="en-US" smtClean="0"/>
              <a:t>616</a:t>
            </a:r>
            <a:r>
              <a:rPr lang="fr-CA" i="1" smtClean="0"/>
              <a:t> et Commission </a:t>
            </a:r>
            <a:r>
              <a:rPr lang="fr-CA" i="1"/>
              <a:t>scolaire de Laval</a:t>
            </a:r>
            <a:r>
              <a:rPr lang="fr-CA" i="1" smtClean="0"/>
              <a:t>, </a:t>
            </a:r>
            <a:r>
              <a:rPr lang="fr-CA" smtClean="0"/>
              <a:t>[2016] 1 R.C.S. 29.</a:t>
            </a:r>
          </a:p>
          <a:p>
            <a:pPr lvl="1" algn="just"/>
            <a:r>
              <a:rPr lang="fr-CA" smtClean="0"/>
              <a:t>Me Massé: les principes de </a:t>
            </a:r>
            <a:r>
              <a:rPr lang="fr-CA" i="1" smtClean="0"/>
              <a:t>Lignes aériennes </a:t>
            </a:r>
            <a:r>
              <a:rPr lang="fr-CA" smtClean="0"/>
              <a:t>limitent toujours la capacité des arbitres de répondre positivement à ce type de demandes, mais il existe des outils à la disposition des parties pour encadrer efficacement certains types de demandes</a:t>
            </a:r>
          </a:p>
          <a:p>
            <a:endParaRPr lang="fr-CA"/>
          </a:p>
        </p:txBody>
      </p:sp>
    </p:spTree>
    <p:extLst>
      <p:ext uri="{BB962C8B-B14F-4D97-AF65-F5344CB8AC3E}">
        <p14:creationId xmlns:p14="http://schemas.microsoft.com/office/powerpoint/2010/main" val="3647030558"/>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Qu’est-ce que la « divulgation » de la preuve?</a:t>
            </a:r>
            <a:endParaRPr lang="fr-CA"/>
          </a:p>
        </p:txBody>
      </p:sp>
      <p:sp>
        <p:nvSpPr>
          <p:cNvPr id="5" name="Espace réservé du contenu 4"/>
          <p:cNvSpPr>
            <a:spLocks noGrp="1"/>
          </p:cNvSpPr>
          <p:nvPr>
            <p:ph idx="1"/>
            <p:custDataLst>
              <p:tags r:id="rId2"/>
            </p:custDataLst>
          </p:nvPr>
        </p:nvSpPr>
        <p:spPr/>
        <p:txBody>
          <a:bodyPr>
            <a:normAutofit/>
          </a:bodyPr>
          <a:lstStyle/>
          <a:p>
            <a:pPr algn="just"/>
            <a:r>
              <a:rPr lang="fr-CA" smtClean="0"/>
              <a:t>(3) Exposé des prétentions</a:t>
            </a:r>
          </a:p>
          <a:p>
            <a:pPr lvl="1" algn="just"/>
            <a:r>
              <a:rPr lang="fr-CA" smtClean="0"/>
              <a:t>Objet: Obtenir une meilleure compréhension des divers arguments soulevés par la partie adverse.</a:t>
            </a:r>
          </a:p>
          <a:p>
            <a:pPr lvl="1" algn="just"/>
            <a:r>
              <a:rPr lang="fr-CA" smtClean="0"/>
              <a:t>Motifs: Permettre la préparation et le déroulement efficace de l’audition.</a:t>
            </a:r>
          </a:p>
          <a:p>
            <a:pPr lvl="1" algn="just"/>
            <a:r>
              <a:rPr lang="fr-CA" smtClean="0"/>
              <a:t>Portée: Variable, mais généralement relativement limitée.</a:t>
            </a:r>
          </a:p>
          <a:p>
            <a:pPr lvl="1" algn="just"/>
            <a:r>
              <a:rPr lang="fr-CA"/>
              <a:t>Moment de la communication </a:t>
            </a:r>
            <a:r>
              <a:rPr lang="fr-CA" smtClean="0"/>
              <a:t>: Idéalement, de façon concomitante avec la fixation des audiences.</a:t>
            </a:r>
          </a:p>
          <a:p>
            <a:pPr lvl="1" algn="just"/>
            <a:r>
              <a:rPr lang="fr-CA" smtClean="0"/>
              <a:t>Me Massé: Une pratique à favoriser grandement, mais en tenant compte du principe de proportionnalité.</a:t>
            </a:r>
          </a:p>
          <a:p>
            <a:pPr lvl="1" algn="just"/>
            <a:r>
              <a:rPr lang="fr-CA" smtClean="0"/>
              <a:t>Me Laurin: Du même avis que Me Massé. L’exposé de cause doit être succinct et concis.</a:t>
            </a:r>
          </a:p>
          <a:p>
            <a:endParaRPr lang="fr-CA"/>
          </a:p>
        </p:txBody>
      </p:sp>
    </p:spTree>
    <p:extLst>
      <p:ext uri="{BB962C8B-B14F-4D97-AF65-F5344CB8AC3E}">
        <p14:creationId xmlns:p14="http://schemas.microsoft.com/office/powerpoint/2010/main" val="99562199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Qu’est-ce que la « divulgation » de la preuve?</a:t>
            </a:r>
            <a:endParaRPr lang="fr-CA"/>
          </a:p>
        </p:txBody>
      </p:sp>
      <p:sp>
        <p:nvSpPr>
          <p:cNvPr id="5" name="Espace réservé du contenu 4"/>
          <p:cNvSpPr>
            <a:spLocks noGrp="1"/>
          </p:cNvSpPr>
          <p:nvPr>
            <p:ph idx="1"/>
            <p:custDataLst>
              <p:tags r:id="rId2"/>
            </p:custDataLst>
          </p:nvPr>
        </p:nvSpPr>
        <p:spPr/>
        <p:txBody>
          <a:bodyPr>
            <a:normAutofit/>
          </a:bodyPr>
          <a:lstStyle/>
          <a:p>
            <a:pPr algn="just"/>
            <a:r>
              <a:rPr lang="fr-CA" smtClean="0"/>
              <a:t>(4) Exposé des moyens de preuve</a:t>
            </a:r>
          </a:p>
          <a:p>
            <a:pPr lvl="1" algn="just"/>
            <a:r>
              <a:rPr lang="fr-CA" smtClean="0"/>
              <a:t>Objet: </a:t>
            </a:r>
            <a:r>
              <a:rPr lang="fr-FR" smtClean="0"/>
              <a:t>Obtenir, au préalable, un éclairage passablement précis sur le contenu de la preuve de l’autre partie.</a:t>
            </a:r>
            <a:endParaRPr lang="fr-FR" smtClean="0">
              <a:solidFill>
                <a:srgbClr val="FF0000"/>
              </a:solidFill>
            </a:endParaRPr>
          </a:p>
          <a:p>
            <a:pPr lvl="1" algn="just"/>
            <a:r>
              <a:rPr lang="fr-CA" smtClean="0"/>
              <a:t>Motifs: </a:t>
            </a:r>
            <a:r>
              <a:rPr lang="fr-FR"/>
              <a:t>Permettre la préparation et le déroulement efficace de l’audition</a:t>
            </a:r>
          </a:p>
          <a:p>
            <a:pPr lvl="1" algn="just"/>
            <a:r>
              <a:rPr lang="fr-CA" smtClean="0"/>
              <a:t>Portée: </a:t>
            </a:r>
            <a:r>
              <a:rPr lang="fr-FR"/>
              <a:t>Variable, mais généralement relativement </a:t>
            </a:r>
            <a:r>
              <a:rPr lang="en-CA" smtClean="0"/>
              <a:t>étendue</a:t>
            </a:r>
            <a:endParaRPr lang="fr-CA" smtClean="0"/>
          </a:p>
          <a:p>
            <a:pPr lvl="1" algn="just"/>
            <a:r>
              <a:rPr lang="fr-CA"/>
              <a:t>Moment de la communication </a:t>
            </a:r>
            <a:r>
              <a:rPr lang="fr-CA" smtClean="0"/>
              <a:t>: Peu de temps avant les audiences, notamment lors de la conférence préparatoire (ce processus devant être favorisé)</a:t>
            </a:r>
          </a:p>
          <a:p>
            <a:pPr lvl="1" algn="just"/>
            <a:r>
              <a:rPr lang="fr-CA" smtClean="0"/>
              <a:t>Me Massé: Possible malgré </a:t>
            </a:r>
            <a:r>
              <a:rPr lang="fr-CA" i="1" smtClean="0"/>
              <a:t>Lignes aériennes</a:t>
            </a:r>
            <a:r>
              <a:rPr lang="fr-CA" smtClean="0"/>
              <a:t>, mais à utiliser avec précaution compte tenu du principe de proportionnalité et du fait que son utilisation soulève souvent des problèmes dans l’administration de la preuve</a:t>
            </a:r>
          </a:p>
          <a:p>
            <a:pPr lvl="1" algn="just"/>
            <a:r>
              <a:rPr lang="fr-CA" smtClean="0"/>
              <a:t>Me Laurin : L’arrêt </a:t>
            </a:r>
            <a:r>
              <a:rPr lang="fr-CA" i="1" smtClean="0"/>
              <a:t>Lignes aériennes </a:t>
            </a:r>
            <a:r>
              <a:rPr lang="fr-CA" smtClean="0"/>
              <a:t>est révolu, mais l’exposé des moyens de preuve est possible malgré cet arrêt. En aucun cas, l’exposé des moyens de preuve ne cherche à interférer dans l’administration de la preuve de la partie adverse. Il ne s’agit que de laisser savoir à l’avance à son adversaire les moyens de preuve qu’il entend utiliser.</a:t>
            </a:r>
            <a:endParaRPr lang="fr-CA"/>
          </a:p>
        </p:txBody>
      </p:sp>
    </p:spTree>
    <p:extLst>
      <p:ext uri="{BB962C8B-B14F-4D97-AF65-F5344CB8AC3E}">
        <p14:creationId xmlns:p14="http://schemas.microsoft.com/office/powerpoint/2010/main" val="206524874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Qu’est-ce que la « divulgation » de la preuve?</a:t>
            </a:r>
            <a:endParaRPr lang="fr-CA"/>
          </a:p>
        </p:txBody>
      </p:sp>
      <p:sp>
        <p:nvSpPr>
          <p:cNvPr id="5" name="Espace réservé du contenu 4"/>
          <p:cNvSpPr>
            <a:spLocks noGrp="1"/>
          </p:cNvSpPr>
          <p:nvPr>
            <p:ph idx="1"/>
            <p:custDataLst>
              <p:tags r:id="rId2"/>
            </p:custDataLst>
          </p:nvPr>
        </p:nvSpPr>
        <p:spPr/>
        <p:txBody>
          <a:bodyPr>
            <a:normAutofit/>
          </a:bodyPr>
          <a:lstStyle/>
          <a:p>
            <a:pPr algn="just"/>
            <a:r>
              <a:rPr lang="fr-CA" dirty="0" smtClean="0"/>
              <a:t>(5) Transmission préalable des moyens de preuve</a:t>
            </a:r>
          </a:p>
          <a:p>
            <a:pPr lvl="1" algn="just"/>
            <a:r>
              <a:rPr lang="fr-CA" dirty="0" smtClean="0"/>
              <a:t>Objet: </a:t>
            </a:r>
            <a:r>
              <a:rPr lang="fr-FR" dirty="0"/>
              <a:t>Obtenir, au </a:t>
            </a:r>
            <a:r>
              <a:rPr lang="fr-FR" dirty="0" smtClean="0"/>
              <a:t>préalable, la </a:t>
            </a:r>
            <a:r>
              <a:rPr lang="fr-FR" dirty="0"/>
              <a:t>preuve de l’autre </a:t>
            </a:r>
            <a:r>
              <a:rPr lang="fr-FR" dirty="0" smtClean="0"/>
              <a:t>partie.</a:t>
            </a:r>
            <a:endParaRPr lang="fr-FR" dirty="0"/>
          </a:p>
          <a:p>
            <a:pPr lvl="1" algn="just"/>
            <a:r>
              <a:rPr lang="fr-CA" dirty="0" smtClean="0"/>
              <a:t>Motifs: </a:t>
            </a:r>
            <a:r>
              <a:rPr lang="fr-FR" dirty="0"/>
              <a:t>Permettre la préparation et le déroulement efficace de </a:t>
            </a:r>
            <a:r>
              <a:rPr lang="fr-FR" dirty="0" smtClean="0"/>
              <a:t>l’audition.</a:t>
            </a:r>
            <a:endParaRPr lang="fr-CA" dirty="0" smtClean="0"/>
          </a:p>
          <a:p>
            <a:pPr lvl="1" algn="just"/>
            <a:r>
              <a:rPr lang="fr-CA" dirty="0" smtClean="0"/>
              <a:t>Portée: Variable, mais habituellement étendue.</a:t>
            </a:r>
          </a:p>
          <a:p>
            <a:pPr lvl="1" algn="just"/>
            <a:r>
              <a:rPr lang="fr-CA" dirty="0"/>
              <a:t>Moment de la communication </a:t>
            </a:r>
            <a:r>
              <a:rPr lang="fr-CA" dirty="0" smtClean="0"/>
              <a:t>: </a:t>
            </a:r>
            <a:r>
              <a:rPr lang="fr-FR" dirty="0" smtClean="0"/>
              <a:t>Peu </a:t>
            </a:r>
            <a:r>
              <a:rPr lang="fr-FR" dirty="0"/>
              <a:t>de temps avant les </a:t>
            </a:r>
            <a:r>
              <a:rPr lang="fr-FR" dirty="0" smtClean="0"/>
              <a:t>audiences (Me Laurin) / En cours d’audience (Me Massé)</a:t>
            </a:r>
            <a:endParaRPr lang="fr-CA" dirty="0" smtClean="0"/>
          </a:p>
          <a:p>
            <a:pPr lvl="1" algn="just"/>
            <a:r>
              <a:rPr lang="fr-CA" dirty="0" smtClean="0"/>
              <a:t>Me Laurin: Possible et souhaitable avant l’audience, notamment lors de la conférence préparatoire. Les engagements des parties ou, à défaut, un ordre du tribunal, devrait être consigné dans un procès-verbal ou une correspondance faisant œuvre de procès-verbal. Peut comprendre une variété de moyens de preuve, notamment la bande vidéo, les rapports d’enquête, les rapports d’expertise, </a:t>
            </a:r>
            <a:r>
              <a:rPr lang="fr-CA" dirty="0"/>
              <a:t>d</a:t>
            </a:r>
            <a:r>
              <a:rPr lang="fr-CA" dirty="0" smtClean="0"/>
              <a:t>es déclarations, des preuves documentaires, etc.</a:t>
            </a:r>
          </a:p>
          <a:p>
            <a:pPr lvl="1" algn="just"/>
            <a:r>
              <a:rPr lang="fr-CA" dirty="0" smtClean="0"/>
              <a:t>Me Massé: En théorie, uniquement possible en cours d’audience et, en principe, uniquement possible aux fins de la tenue d’un voir dire. Cela dit, il s’agit d’une pratique à encourager lorsque les parties peuvent/souhaitent le faire volontairement.</a:t>
            </a:r>
          </a:p>
          <a:p>
            <a:endParaRPr lang="fr-CA" dirty="0"/>
          </a:p>
        </p:txBody>
      </p:sp>
    </p:spTree>
    <p:extLst>
      <p:ext uri="{BB962C8B-B14F-4D97-AF65-F5344CB8AC3E}">
        <p14:creationId xmlns:p14="http://schemas.microsoft.com/office/powerpoint/2010/main" val="2841989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Qu’est-ce que la « divulgation » de la preuve?</a:t>
            </a:r>
            <a:endParaRPr lang="fr-CA"/>
          </a:p>
        </p:txBody>
      </p:sp>
      <p:sp>
        <p:nvSpPr>
          <p:cNvPr id="5" name="Espace réservé du contenu 4"/>
          <p:cNvSpPr>
            <a:spLocks noGrp="1"/>
          </p:cNvSpPr>
          <p:nvPr>
            <p:ph idx="1"/>
            <p:custDataLst>
              <p:tags r:id="rId2"/>
            </p:custDataLst>
          </p:nvPr>
        </p:nvSpPr>
        <p:spPr/>
        <p:txBody>
          <a:bodyPr>
            <a:normAutofit/>
          </a:bodyPr>
          <a:lstStyle/>
          <a:p>
            <a:pPr algn="just"/>
            <a:r>
              <a:rPr lang="fr-CA" smtClean="0"/>
              <a:t>(6) Divulgation de la preuve</a:t>
            </a:r>
          </a:p>
          <a:p>
            <a:pPr lvl="1" algn="just"/>
            <a:r>
              <a:rPr lang="fr-CA" smtClean="0"/>
              <a:t>Objet: </a:t>
            </a:r>
            <a:r>
              <a:rPr lang="fr-FR" smtClean="0"/>
              <a:t>Obtenir, avant d’avoir à formuler une défense, la totalité des documents susceptibles d’être pertinents dont dispose l’autre partie, y compris la preuve disculpatoire</a:t>
            </a:r>
            <a:endParaRPr lang="fr-CA" smtClean="0"/>
          </a:p>
          <a:p>
            <a:pPr lvl="1" algn="just"/>
            <a:r>
              <a:rPr lang="fr-CA" smtClean="0"/>
              <a:t>Motifs: Être en mesure de préparer sa défense.</a:t>
            </a:r>
          </a:p>
          <a:p>
            <a:pPr lvl="1" algn="just"/>
            <a:r>
              <a:rPr lang="fr-CA" smtClean="0"/>
              <a:t>Portée: Extrêmement étendue.</a:t>
            </a:r>
          </a:p>
          <a:p>
            <a:pPr lvl="1" algn="just"/>
            <a:r>
              <a:rPr lang="fr-CA"/>
              <a:t>Moment de la </a:t>
            </a:r>
            <a:r>
              <a:rPr lang="fr-CA" smtClean="0"/>
              <a:t>communication : </a:t>
            </a:r>
            <a:r>
              <a:rPr lang="fr-FR"/>
              <a:t>Normalement, au tout début du </a:t>
            </a:r>
            <a:r>
              <a:rPr lang="fr-FR" smtClean="0"/>
              <a:t>processus</a:t>
            </a:r>
            <a:r>
              <a:rPr lang="en-CA" smtClean="0"/>
              <a:t>.</a:t>
            </a:r>
            <a:endParaRPr lang="fr-CA" smtClean="0">
              <a:solidFill>
                <a:srgbClr val="FF0000"/>
              </a:solidFill>
            </a:endParaRPr>
          </a:p>
          <a:p>
            <a:pPr lvl="1" algn="just"/>
            <a:r>
              <a:rPr lang="fr-CA" smtClean="0"/>
              <a:t>Me Laurin: Applicable en droit du travail, mais elle doit fait l’objet d’adaptations nécessaires au droit du travail, notamment en y omettant les éléments de preuve disculpatoires.</a:t>
            </a:r>
          </a:p>
          <a:p>
            <a:pPr lvl="1" algn="just"/>
            <a:r>
              <a:rPr lang="fr-CA" smtClean="0"/>
              <a:t>Me Massé: Complètement et absolument inapplicable en droit du travail.</a:t>
            </a:r>
          </a:p>
          <a:p>
            <a:endParaRPr lang="fr-CA"/>
          </a:p>
        </p:txBody>
      </p:sp>
    </p:spTree>
    <p:extLst>
      <p:ext uri="{BB962C8B-B14F-4D97-AF65-F5344CB8AC3E}">
        <p14:creationId xmlns:p14="http://schemas.microsoft.com/office/powerpoint/2010/main" val="235975040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Les véritables enjeux en 2017</a:t>
            </a:r>
            <a:endParaRPr lang="fr-CA"/>
          </a:p>
        </p:txBody>
      </p:sp>
      <p:sp>
        <p:nvSpPr>
          <p:cNvPr id="3" name="Espace réservé du contenu 2"/>
          <p:cNvSpPr>
            <a:spLocks noGrp="1"/>
          </p:cNvSpPr>
          <p:nvPr>
            <p:ph idx="1"/>
            <p:custDataLst>
              <p:tags r:id="rId2"/>
            </p:custDataLst>
          </p:nvPr>
        </p:nvSpPr>
        <p:spPr/>
        <p:txBody>
          <a:bodyPr/>
          <a:lstStyle/>
          <a:p>
            <a:pPr algn="just"/>
            <a:r>
              <a:rPr lang="fr-FR" dirty="0" smtClean="0"/>
              <a:t>Les motifs de la “divulgation” / Pourquoi divulguer?</a:t>
            </a:r>
          </a:p>
          <a:p>
            <a:pPr lvl="1" algn="just"/>
            <a:r>
              <a:rPr lang="fr-FR" dirty="0" smtClean="0"/>
              <a:t>Les demandes visant à « comprendre » devraient être encouragées.</a:t>
            </a:r>
          </a:p>
          <a:p>
            <a:pPr lvl="1" algn="just"/>
            <a:r>
              <a:rPr lang="fr-FR" dirty="0" smtClean="0"/>
              <a:t>Les demandes visant à « bien gérer l’audience » devraient être encouragées.</a:t>
            </a:r>
          </a:p>
          <a:p>
            <a:pPr lvl="1" algn="just"/>
            <a:r>
              <a:rPr lang="fr-FR" dirty="0" smtClean="0"/>
              <a:t>Selon Me Massé, les demandes visant à « constituer de la preuve »</a:t>
            </a:r>
            <a:r>
              <a:rPr lang="fr-FR" dirty="0"/>
              <a:t> </a:t>
            </a:r>
            <a:r>
              <a:rPr lang="fr-FR" dirty="0" smtClean="0"/>
              <a:t>ne devraient pas être encouragées.</a:t>
            </a:r>
            <a:endParaRPr lang="fr-FR" dirty="0" smtClean="0">
              <a:solidFill>
                <a:srgbClr val="FF0000"/>
              </a:solidFill>
            </a:endParaRPr>
          </a:p>
        </p:txBody>
      </p:sp>
    </p:spTree>
    <p:extLst>
      <p:ext uri="{BB962C8B-B14F-4D97-AF65-F5344CB8AC3E}">
        <p14:creationId xmlns:p14="http://schemas.microsoft.com/office/powerpoint/2010/main" val="2548937436"/>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smtClean="0"/>
              <a:t>Les véritables enjeux en 2017</a:t>
            </a:r>
            <a:endParaRPr lang="fr-CA"/>
          </a:p>
        </p:txBody>
      </p:sp>
      <p:sp>
        <p:nvSpPr>
          <p:cNvPr id="3" name="Espace réservé du contenu 2"/>
          <p:cNvSpPr>
            <a:spLocks noGrp="1"/>
          </p:cNvSpPr>
          <p:nvPr>
            <p:ph idx="1"/>
            <p:custDataLst>
              <p:tags r:id="rId2"/>
            </p:custDataLst>
          </p:nvPr>
        </p:nvSpPr>
        <p:spPr/>
        <p:txBody>
          <a:bodyPr/>
          <a:lstStyle/>
          <a:p>
            <a:r>
              <a:rPr lang="fr-FR" smtClean="0"/>
              <a:t>La portée de la “divulgation” / Quoi divulguer?</a:t>
            </a:r>
          </a:p>
          <a:p>
            <a:pPr lvl="1"/>
            <a:r>
              <a:rPr lang="fr-CA" smtClean="0"/>
              <a:t>Les demandes visant l’obtention d’informations devraient être encouragées</a:t>
            </a:r>
          </a:p>
          <a:p>
            <a:pPr lvl="1"/>
            <a:r>
              <a:rPr lang="fr-CA" smtClean="0"/>
              <a:t>Selon Me Laurin, les demandes visant à forcer la transmission préalable de documents et/ou d’éléments de preuve devraient être encouragées; Me Massé est de l’avis inverse.</a:t>
            </a:r>
          </a:p>
        </p:txBody>
      </p:sp>
    </p:spTree>
    <p:extLst>
      <p:ext uri="{BB962C8B-B14F-4D97-AF65-F5344CB8AC3E}">
        <p14:creationId xmlns:p14="http://schemas.microsoft.com/office/powerpoint/2010/main" val="260931573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smtClean="0"/>
              <a:t>Les véritables enjeux en 2017</a:t>
            </a:r>
            <a:endParaRPr lang="fr-CA"/>
          </a:p>
        </p:txBody>
      </p:sp>
      <p:sp>
        <p:nvSpPr>
          <p:cNvPr id="3" name="Espace réservé du contenu 2"/>
          <p:cNvSpPr>
            <a:spLocks noGrp="1"/>
          </p:cNvSpPr>
          <p:nvPr>
            <p:ph idx="1"/>
            <p:custDataLst>
              <p:tags r:id="rId2"/>
            </p:custDataLst>
          </p:nvPr>
        </p:nvSpPr>
        <p:spPr/>
        <p:txBody>
          <a:bodyPr/>
          <a:lstStyle/>
          <a:p>
            <a:pPr algn="just"/>
            <a:r>
              <a:rPr lang="fr-FR" smtClean="0"/>
              <a:t>Le moment de la “divulgation” / Quand divulguer?</a:t>
            </a:r>
          </a:p>
          <a:p>
            <a:pPr lvl="1" algn="just"/>
            <a:r>
              <a:rPr lang="fr-FR" smtClean="0"/>
              <a:t>Les demandes visant à « comprendre » devraient être faites rapidement</a:t>
            </a:r>
          </a:p>
          <a:p>
            <a:pPr lvl="1" algn="just"/>
            <a:r>
              <a:rPr lang="fr-FR" smtClean="0"/>
              <a:t>Les demandes visant à « bien gérer l’audience » devraient être faites plus tard dans le processus, notamment à l’occasion de la conférence préparatoire.</a:t>
            </a:r>
          </a:p>
          <a:p>
            <a:endParaRPr lang="fr-CA"/>
          </a:p>
        </p:txBody>
      </p:sp>
    </p:spTree>
    <p:extLst>
      <p:ext uri="{BB962C8B-B14F-4D97-AF65-F5344CB8AC3E}">
        <p14:creationId xmlns:p14="http://schemas.microsoft.com/office/powerpoint/2010/main" val="373452458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Structure de la présentation</a:t>
            </a:r>
            <a:endParaRPr lang="fr-CA"/>
          </a:p>
        </p:txBody>
      </p:sp>
      <p:sp>
        <p:nvSpPr>
          <p:cNvPr id="3" name="Espace réservé du contenu 2"/>
          <p:cNvSpPr>
            <a:spLocks noGrp="1"/>
          </p:cNvSpPr>
          <p:nvPr>
            <p:ph idx="1"/>
            <p:custDataLst>
              <p:tags r:id="rId2"/>
            </p:custDataLst>
          </p:nvPr>
        </p:nvSpPr>
        <p:spPr/>
        <p:txBody>
          <a:bodyPr>
            <a:normAutofit/>
          </a:bodyPr>
          <a:lstStyle/>
          <a:p>
            <a:pPr algn="just"/>
            <a:r>
              <a:rPr lang="fr-CA" smtClean="0"/>
              <a:t>État des lieux / de </a:t>
            </a:r>
            <a:r>
              <a:rPr lang="fr-CA" i="1" smtClean="0"/>
              <a:t>Lignes aériennes Canadien Pacifique </a:t>
            </a:r>
            <a:r>
              <a:rPr lang="fr-CA" smtClean="0"/>
              <a:t>à aujourd’hui</a:t>
            </a:r>
          </a:p>
          <a:p>
            <a:pPr algn="just"/>
            <a:r>
              <a:rPr lang="fr-CA" smtClean="0"/>
              <a:t>Une logique dichotomique ou la nécessité d’évaluer un spectre de possibilités</a:t>
            </a:r>
          </a:p>
        </p:txBody>
      </p:sp>
    </p:spTree>
    <p:extLst>
      <p:ext uri="{BB962C8B-B14F-4D97-AF65-F5344CB8AC3E}">
        <p14:creationId xmlns:p14="http://schemas.microsoft.com/office/powerpoint/2010/main" val="207709250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L’impact de l’équité et de la proportionnalité dans la réflexion</a:t>
            </a:r>
            <a:endParaRPr lang="fr-CA"/>
          </a:p>
        </p:txBody>
      </p:sp>
      <p:sp>
        <p:nvSpPr>
          <p:cNvPr id="3" name="Espace réservé du contenu 2"/>
          <p:cNvSpPr>
            <a:spLocks noGrp="1"/>
          </p:cNvSpPr>
          <p:nvPr>
            <p:ph idx="1"/>
            <p:custDataLst>
              <p:tags r:id="rId2"/>
            </p:custDataLst>
          </p:nvPr>
        </p:nvSpPr>
        <p:spPr/>
        <p:txBody>
          <a:bodyPr>
            <a:normAutofit/>
          </a:bodyPr>
          <a:lstStyle/>
          <a:p>
            <a:r>
              <a:rPr lang="fr-CA" smtClean="0"/>
              <a:t>L’article 18 du nouveau </a:t>
            </a:r>
            <a:r>
              <a:rPr lang="fr-CA" i="1" smtClean="0"/>
              <a:t>Code de procédure civile </a:t>
            </a:r>
            <a:r>
              <a:rPr lang="fr-CA" smtClean="0"/>
              <a:t>(ancien art. 4.2) prévoit ce qui suit : </a:t>
            </a:r>
          </a:p>
          <a:p>
            <a:pPr marL="457200" lvl="1" indent="0" algn="just">
              <a:buNone/>
            </a:pPr>
            <a:r>
              <a:rPr lang="fr-CA" smtClean="0"/>
              <a:t>Les </a:t>
            </a:r>
            <a:r>
              <a:rPr lang="fr-CA"/>
              <a:t>parties à une instance doivent respecter </a:t>
            </a:r>
            <a:r>
              <a:rPr lang="fr-CA" b="1"/>
              <a:t>le principe </a:t>
            </a:r>
            <a:r>
              <a:rPr lang="fr-CA" b="1" smtClean="0"/>
              <a:t>de proportionnalité</a:t>
            </a:r>
            <a:r>
              <a:rPr lang="fr-CA" smtClean="0"/>
              <a:t> </a:t>
            </a:r>
            <a:r>
              <a:rPr lang="fr-CA"/>
              <a:t>et s’assurer que leurs démarches, les actes de procédure, y compris le choix de contester oralement ou par écrit, et </a:t>
            </a:r>
            <a:r>
              <a:rPr lang="fr-CA" b="1"/>
              <a:t>les moyens de preuve choisis sont, eu égard aux coûts et au temps exigé, proportionnés à la nature et à la complexité de l’affaire et à la finalité de la </a:t>
            </a:r>
            <a:r>
              <a:rPr lang="fr-CA" b="1" smtClean="0"/>
              <a:t>demande.</a:t>
            </a:r>
          </a:p>
          <a:p>
            <a:pPr marL="457200" lvl="1" indent="0" algn="just">
              <a:buNone/>
            </a:pPr>
            <a:r>
              <a:rPr lang="fr-CA" smtClean="0"/>
              <a:t>Les </a:t>
            </a:r>
            <a:r>
              <a:rPr lang="fr-CA"/>
              <a:t>juges doivent faire de même dans la gestion de chacune des </a:t>
            </a:r>
            <a:r>
              <a:rPr lang="fr-CA" smtClean="0"/>
              <a:t>instances qui </a:t>
            </a:r>
            <a:r>
              <a:rPr lang="fr-CA"/>
              <a:t>leur sont confiées, et ce, quelle que soit l’étape à laquelle ils </a:t>
            </a:r>
            <a:r>
              <a:rPr lang="fr-CA" smtClean="0"/>
              <a:t>   interviennent</a:t>
            </a:r>
            <a:r>
              <a:rPr lang="fr-CA"/>
              <a:t>. Les mesures et les actes qu’ils ordonnent ou autorisent doivent l’être dans le respect de ce principe, tout en tenant compte de la bonne administration de la justice</a:t>
            </a:r>
            <a:r>
              <a:rPr lang="fr-CA" smtClean="0"/>
              <a:t>.</a:t>
            </a:r>
            <a:endParaRPr lang="fr-CA"/>
          </a:p>
          <a:p>
            <a:pPr marL="457200" lvl="1" indent="0">
              <a:buNone/>
            </a:pPr>
            <a:endParaRPr lang="fr-CA"/>
          </a:p>
        </p:txBody>
      </p:sp>
    </p:spTree>
    <p:extLst>
      <p:ext uri="{BB962C8B-B14F-4D97-AF65-F5344CB8AC3E}">
        <p14:creationId xmlns:p14="http://schemas.microsoft.com/office/powerpoint/2010/main" val="302817709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a:t>L’impact de l’équité et de la proportionnalité dans la réflexion (suite)</a:t>
            </a:r>
          </a:p>
        </p:txBody>
      </p:sp>
      <p:sp>
        <p:nvSpPr>
          <p:cNvPr id="3" name="Espace réservé du contenu 2"/>
          <p:cNvSpPr>
            <a:spLocks noGrp="1"/>
          </p:cNvSpPr>
          <p:nvPr>
            <p:ph idx="1"/>
            <p:custDataLst>
              <p:tags r:id="rId2"/>
            </p:custDataLst>
          </p:nvPr>
        </p:nvSpPr>
        <p:spPr/>
        <p:txBody>
          <a:bodyPr>
            <a:normAutofit/>
          </a:bodyPr>
          <a:lstStyle/>
          <a:p>
            <a:pPr algn="just"/>
            <a:r>
              <a:rPr lang="fr-CA" dirty="0" smtClean="0"/>
              <a:t>Me Laurin : </a:t>
            </a:r>
          </a:p>
          <a:p>
            <a:pPr lvl="1" algn="just"/>
            <a:r>
              <a:rPr lang="fr-CA" dirty="0" smtClean="0"/>
              <a:t>L’équité et le principe de proportionnalité exigent que la communication des moyens de preuve et la demande de communication préalable, bref la divulgation de la preuve au sens arbitral du terme, soient un devoir et une responsabilité partagés autant par la partie syndicale que patronale. </a:t>
            </a:r>
            <a:r>
              <a:rPr lang="fr-CA" b="1" dirty="0" smtClean="0"/>
              <a:t>En aucun cas, il n’échoient qu’à l’employeur</a:t>
            </a:r>
            <a:r>
              <a:rPr lang="fr-CA" dirty="0" smtClean="0"/>
              <a:t>. </a:t>
            </a:r>
          </a:p>
          <a:p>
            <a:pPr lvl="1" algn="just"/>
            <a:r>
              <a:rPr lang="fr-CA" dirty="0" smtClean="0"/>
              <a:t>Ils excluent les expéditions à l’aveuglette. Ils comprennent les demandes pertinentes et bien ciblées, sans toutefois exiger une précision à toute épreuve. Le Tribunal doit être convaincu du lien rationnel entre la demande et les théories de cause en litige. Les documents présentant des aspects apparemment préjudiciables peuvent l’objet d’une ordonnance de confidentialité. Les </a:t>
            </a:r>
            <a:r>
              <a:rPr lang="fr-CA" b="1" dirty="0" smtClean="0"/>
              <a:t>coûts </a:t>
            </a:r>
            <a:r>
              <a:rPr lang="fr-CA" b="1" dirty="0"/>
              <a:t>et </a:t>
            </a:r>
            <a:r>
              <a:rPr lang="fr-CA" b="1" dirty="0" smtClean="0"/>
              <a:t>le </a:t>
            </a:r>
            <a:r>
              <a:rPr lang="fr-CA" b="1" dirty="0"/>
              <a:t>temps </a:t>
            </a:r>
            <a:r>
              <a:rPr lang="fr-CA" b="1" dirty="0" smtClean="0"/>
              <a:t>exigé </a:t>
            </a:r>
            <a:r>
              <a:rPr lang="fr-CA" dirty="0" smtClean="0"/>
              <a:t>commandent une communication préalable des moyens de preuve de manière à favoriser l’équilibre entre les plaideurs (et les parties).</a:t>
            </a:r>
          </a:p>
          <a:p>
            <a:pPr lvl="1"/>
            <a:endParaRPr lang="fr-CA" dirty="0"/>
          </a:p>
        </p:txBody>
      </p:sp>
    </p:spTree>
    <p:extLst>
      <p:ext uri="{BB962C8B-B14F-4D97-AF65-F5344CB8AC3E}">
        <p14:creationId xmlns:p14="http://schemas.microsoft.com/office/powerpoint/2010/main" val="2295823088"/>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a:t>L’impact de l’équité et de la proportionnalité dans la réflexion </a:t>
            </a:r>
            <a:r>
              <a:rPr lang="fr-CA" smtClean="0"/>
              <a:t>(fin)</a:t>
            </a:r>
            <a:endParaRPr lang="fr-CA"/>
          </a:p>
        </p:txBody>
      </p:sp>
      <p:sp>
        <p:nvSpPr>
          <p:cNvPr id="3" name="Espace réservé du contenu 2"/>
          <p:cNvSpPr>
            <a:spLocks noGrp="1"/>
          </p:cNvSpPr>
          <p:nvPr>
            <p:ph idx="1"/>
            <p:custDataLst>
              <p:tags r:id="rId2"/>
            </p:custDataLst>
          </p:nvPr>
        </p:nvSpPr>
        <p:spPr/>
        <p:txBody>
          <a:bodyPr>
            <a:normAutofit/>
          </a:bodyPr>
          <a:lstStyle/>
          <a:p>
            <a:r>
              <a:rPr lang="fr-CA" smtClean="0"/>
              <a:t>Me Massé : </a:t>
            </a:r>
          </a:p>
          <a:p>
            <a:pPr lvl="1"/>
            <a:r>
              <a:rPr lang="fr-CA" smtClean="0"/>
              <a:t>L’équité et la proportionnalité sont des principes importants qui doivent guider le tribunal dans l’exercice des pouvoirs dont il dispose; </a:t>
            </a:r>
            <a:r>
              <a:rPr lang="fr-CA" b="1" smtClean="0"/>
              <a:t>elles ne peuvent cependant pas avoir pour effet de conférer à un tribunal des pouvoirs dont il ne dispose pas (tel que le pouvoir de contraindre une partie à transmettre des éléments de preuve avant l’audition)</a:t>
            </a:r>
            <a:r>
              <a:rPr lang="fr-CA" smtClean="0"/>
              <a:t>.</a:t>
            </a:r>
          </a:p>
          <a:p>
            <a:pPr lvl="1"/>
            <a:r>
              <a:rPr lang="fr-CA" smtClean="0"/>
              <a:t>Cela dit, les parties, dans la recherche d’un mode de résolution des différends adapté à leur réalité, devraient considérer ces principes et, lorsqu’elles le peuvent et/ou le souhaitent, s’en inspirer pour mettre sur pied des systèmes d’arbitrage favorisant (et/ou formalisant) l’échange d’informations préalablement à l’audition, et ce, notamment dans le but de favoriser le règlement des différends. Un simple reboot  (i.e. un réamorçage) des comités de relations du travail pourrait être aussi efficace qu’une refonte des dispositions relatives aux pouvoirs de l’arbitre et à la procédure arbitrale.</a:t>
            </a:r>
            <a:endParaRPr lang="fr-CA"/>
          </a:p>
        </p:txBody>
      </p:sp>
    </p:spTree>
    <p:extLst>
      <p:ext uri="{BB962C8B-B14F-4D97-AF65-F5344CB8AC3E}">
        <p14:creationId xmlns:p14="http://schemas.microsoft.com/office/powerpoint/2010/main" val="238864638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Annexe : jurisprudence récente sur la divulgation de la preuve</a:t>
            </a:r>
            <a:endParaRPr lang="fr-CA"/>
          </a:p>
        </p:txBody>
      </p:sp>
      <p:sp>
        <p:nvSpPr>
          <p:cNvPr id="3" name="Espace réservé du contenu 2"/>
          <p:cNvSpPr>
            <a:spLocks noGrp="1"/>
          </p:cNvSpPr>
          <p:nvPr>
            <p:ph idx="1"/>
          </p:nvPr>
        </p:nvSpPr>
        <p:spPr/>
        <p:txBody>
          <a:bodyPr/>
          <a:lstStyle/>
          <a:p>
            <a:r>
              <a:rPr lang="fr-CA" i="1" dirty="0" smtClean="0"/>
              <a:t>Syndicat démocratique des employés de garage du Saguenay – Lac-St-Jean (CSD)</a:t>
            </a:r>
            <a:r>
              <a:rPr lang="fr-CA" dirty="0" smtClean="0"/>
              <a:t>, 2015 QCTA 764, aux paragraphes 50 et suivants</a:t>
            </a:r>
          </a:p>
          <a:p>
            <a:r>
              <a:rPr lang="fr-CA" i="1" dirty="0" smtClean="0"/>
              <a:t>Fédération nationale des communications (CSN)</a:t>
            </a:r>
            <a:r>
              <a:rPr lang="fr-CA" dirty="0" smtClean="0"/>
              <a:t>, 2016 QCTA 596, au paragraphe 88</a:t>
            </a:r>
          </a:p>
          <a:p>
            <a:r>
              <a:rPr lang="fr-CA" i="1" dirty="0" smtClean="0"/>
              <a:t>Rio Tinto Alcan, usine de </a:t>
            </a:r>
            <a:r>
              <a:rPr lang="fr-CA" i="1" dirty="0" err="1" smtClean="0"/>
              <a:t>Laterrière</a:t>
            </a:r>
            <a:r>
              <a:rPr lang="fr-CA" dirty="0" smtClean="0"/>
              <a:t>, 2015 QCTA 446</a:t>
            </a:r>
          </a:p>
          <a:p>
            <a:r>
              <a:rPr lang="fr-CA" i="1" dirty="0" smtClean="0"/>
              <a:t>Commission scolaire des Rives-du-Saguenay</a:t>
            </a:r>
            <a:r>
              <a:rPr lang="fr-CA" dirty="0" smtClean="0"/>
              <a:t>, 2016 QCTA 837</a:t>
            </a:r>
          </a:p>
          <a:p>
            <a:r>
              <a:rPr lang="fr-CA" i="1" dirty="0" smtClean="0"/>
              <a:t>Syndicat des employés du Centre Jeunesse des Laurentides</a:t>
            </a:r>
            <a:r>
              <a:rPr lang="fr-CA" dirty="0" smtClean="0"/>
              <a:t>, 2017 QCTA 156</a:t>
            </a:r>
          </a:p>
          <a:p>
            <a:r>
              <a:rPr lang="fr-CA" i="1" dirty="0" smtClean="0"/>
              <a:t>Berthelot et Videotron, </a:t>
            </a:r>
            <a:r>
              <a:rPr lang="fr-CA" i="1" dirty="0" err="1" smtClean="0"/>
              <a:t>s.e.n.c</a:t>
            </a:r>
            <a:r>
              <a:rPr lang="fr-CA" i="1" dirty="0" smtClean="0"/>
              <a:t>.</a:t>
            </a:r>
            <a:r>
              <a:rPr lang="fr-CA" dirty="0" smtClean="0"/>
              <a:t>, 2015 QCTA 843</a:t>
            </a:r>
            <a:endParaRPr lang="fr-CA" dirty="0"/>
          </a:p>
        </p:txBody>
      </p:sp>
    </p:spTree>
    <p:extLst>
      <p:ext uri="{BB962C8B-B14F-4D97-AF65-F5344CB8AC3E}">
        <p14:creationId xmlns:p14="http://schemas.microsoft.com/office/powerpoint/2010/main" val="199153353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Annexe : jurisprudence récente sur la divulgation de la preuve (suite)</a:t>
            </a:r>
            <a:endParaRPr lang="fr-CA"/>
          </a:p>
        </p:txBody>
      </p:sp>
      <p:sp>
        <p:nvSpPr>
          <p:cNvPr id="3" name="Espace réservé du contenu 2"/>
          <p:cNvSpPr>
            <a:spLocks noGrp="1"/>
          </p:cNvSpPr>
          <p:nvPr>
            <p:ph idx="1"/>
          </p:nvPr>
        </p:nvSpPr>
        <p:spPr/>
        <p:txBody>
          <a:bodyPr/>
          <a:lstStyle/>
          <a:p>
            <a:r>
              <a:rPr lang="fr-CA" i="1" smtClean="0"/>
              <a:t>Syndicat des travailleuses et travailleurs de l’Hôpital général juif (FSSS-CSN)</a:t>
            </a:r>
            <a:r>
              <a:rPr lang="fr-CA" smtClean="0"/>
              <a:t>, 2015 QCTA 916</a:t>
            </a:r>
          </a:p>
          <a:p>
            <a:r>
              <a:rPr lang="fr-CA" i="1" smtClean="0"/>
              <a:t>Commission scolaire English-Montréal</a:t>
            </a:r>
            <a:r>
              <a:rPr lang="fr-CA" smtClean="0"/>
              <a:t>, 2016 QCTA 124</a:t>
            </a:r>
          </a:p>
          <a:p>
            <a:r>
              <a:rPr lang="fr-CA" i="1" smtClean="0"/>
              <a:t>Glencore Corporation – Mine Raglan</a:t>
            </a:r>
            <a:r>
              <a:rPr lang="fr-CA" smtClean="0"/>
              <a:t>, 2016 QCTA 850</a:t>
            </a:r>
          </a:p>
          <a:p>
            <a:r>
              <a:rPr lang="fr-CA" i="1" smtClean="0"/>
              <a:t>Unifor, section locale 98</a:t>
            </a:r>
            <a:r>
              <a:rPr lang="fr-CA" smtClean="0"/>
              <a:t>, 2016 QCTA 417</a:t>
            </a:r>
          </a:p>
          <a:p>
            <a:r>
              <a:rPr lang="fr-CA" i="1" smtClean="0"/>
              <a:t>Enseignes Transworld</a:t>
            </a:r>
            <a:r>
              <a:rPr lang="fr-CA" smtClean="0"/>
              <a:t>, 2015 QCTA 388</a:t>
            </a:r>
          </a:p>
          <a:p>
            <a:r>
              <a:rPr lang="fr-CA" i="1" smtClean="0"/>
              <a:t>Syndicat des travailleuses et travailleurs du CSSS Champlain-Charles-Lemoyne (FSSS-CSN)</a:t>
            </a:r>
            <a:r>
              <a:rPr lang="fr-CA" smtClean="0"/>
              <a:t>, 2016 QCTA 41</a:t>
            </a:r>
          </a:p>
          <a:p>
            <a:r>
              <a:rPr lang="fr-CA" i="1" smtClean="0"/>
              <a:t>Syndicat de l’enseignement des Deux Rives</a:t>
            </a:r>
            <a:r>
              <a:rPr lang="fr-CA" smtClean="0"/>
              <a:t>, 2015 QCTA 21</a:t>
            </a:r>
            <a:endParaRPr lang="fr-CA"/>
          </a:p>
        </p:txBody>
      </p:sp>
    </p:spTree>
    <p:extLst>
      <p:ext uri="{BB962C8B-B14F-4D97-AF65-F5344CB8AC3E}">
        <p14:creationId xmlns:p14="http://schemas.microsoft.com/office/powerpoint/2010/main" val="341854762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Annexe : jurisprudence récente sur la divulgation de la preuve (fin)</a:t>
            </a:r>
            <a:endParaRPr lang="fr-CA"/>
          </a:p>
        </p:txBody>
      </p:sp>
      <p:sp>
        <p:nvSpPr>
          <p:cNvPr id="3" name="Espace réservé du contenu 2"/>
          <p:cNvSpPr>
            <a:spLocks noGrp="1"/>
          </p:cNvSpPr>
          <p:nvPr>
            <p:ph idx="1"/>
          </p:nvPr>
        </p:nvSpPr>
        <p:spPr/>
        <p:txBody>
          <a:bodyPr/>
          <a:lstStyle/>
          <a:p>
            <a:r>
              <a:rPr lang="fr-CA" i="1" smtClean="0"/>
              <a:t>Fédération interprofessionnelle de la santé du Québec (FIQ)</a:t>
            </a:r>
            <a:r>
              <a:rPr lang="fr-CA" smtClean="0"/>
              <a:t>, 2016 QCTA 156</a:t>
            </a:r>
          </a:p>
          <a:p>
            <a:r>
              <a:rPr lang="fr-CA" i="1" smtClean="0"/>
              <a:t>Syndicat des professionnelles et professionnels en soins infirmiers et cardio-respiratoires du CSSS de Montmagny-L’Islet (SPPSICR)</a:t>
            </a:r>
            <a:r>
              <a:rPr lang="fr-CA" smtClean="0"/>
              <a:t>, 2017 QCTA 115</a:t>
            </a:r>
          </a:p>
          <a:p>
            <a:r>
              <a:rPr lang="fr-FR" i="1"/>
              <a:t>Regroupement des ressources résidentielles adultes du </a:t>
            </a:r>
            <a:r>
              <a:rPr lang="fr-FR" i="1" smtClean="0"/>
              <a:t>Québec (RESSAQ)</a:t>
            </a:r>
            <a:r>
              <a:rPr lang="fr-FR" smtClean="0"/>
              <a:t>, 2016 QCTA 688</a:t>
            </a:r>
          </a:p>
          <a:p>
            <a:r>
              <a:rPr lang="fr-FR" i="1" smtClean="0"/>
              <a:t>Association </a:t>
            </a:r>
            <a:r>
              <a:rPr lang="fr-FR" i="1"/>
              <a:t>des éducateurs du Collège Bourget (</a:t>
            </a:r>
            <a:r>
              <a:rPr lang="fr-FR" i="1" smtClean="0"/>
              <a:t>CSQ)</a:t>
            </a:r>
            <a:r>
              <a:rPr lang="fr-FR" smtClean="0"/>
              <a:t>, décision rendue le 31 mars 2017 par Me Francine Lamy (non encore rapportée)</a:t>
            </a:r>
            <a:endParaRPr lang="fr-CA"/>
          </a:p>
        </p:txBody>
      </p:sp>
    </p:spTree>
    <p:extLst>
      <p:ext uri="{BB962C8B-B14F-4D97-AF65-F5344CB8AC3E}">
        <p14:creationId xmlns:p14="http://schemas.microsoft.com/office/powerpoint/2010/main" val="392364084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Structure de la présentation (suite)</a:t>
            </a:r>
            <a:endParaRPr lang="fr-CA"/>
          </a:p>
        </p:txBody>
      </p:sp>
      <p:sp>
        <p:nvSpPr>
          <p:cNvPr id="3" name="Espace réservé du contenu 2"/>
          <p:cNvSpPr>
            <a:spLocks noGrp="1"/>
          </p:cNvSpPr>
          <p:nvPr>
            <p:ph idx="1"/>
            <p:custDataLst>
              <p:tags r:id="rId2"/>
            </p:custDataLst>
          </p:nvPr>
        </p:nvSpPr>
        <p:spPr/>
        <p:txBody>
          <a:bodyPr>
            <a:normAutofit/>
          </a:bodyPr>
          <a:lstStyle/>
          <a:p>
            <a:r>
              <a:rPr lang="fr-FR" smtClean="0"/>
              <a:t>Les visages multiples de la “divulgation”</a:t>
            </a:r>
          </a:p>
          <a:p>
            <a:pPr lvl="1"/>
            <a:r>
              <a:rPr lang="fr-FR" smtClean="0"/>
              <a:t>Les précisions</a:t>
            </a:r>
          </a:p>
          <a:p>
            <a:pPr lvl="1"/>
            <a:r>
              <a:rPr lang="fr-FR" smtClean="0"/>
              <a:t>La demande de communication préalable de documents</a:t>
            </a:r>
          </a:p>
          <a:p>
            <a:pPr lvl="1"/>
            <a:r>
              <a:rPr lang="fr-FR" smtClean="0"/>
              <a:t>L’exposé sommaire (ou détaillé) des prétentions</a:t>
            </a:r>
          </a:p>
          <a:p>
            <a:pPr lvl="1"/>
            <a:r>
              <a:rPr lang="fr-FR" smtClean="0"/>
              <a:t>L’exposé sommaire (ou détaillé) des moyens de preuve aux fins de la préparation de l’audience</a:t>
            </a:r>
          </a:p>
          <a:p>
            <a:pPr lvl="1"/>
            <a:r>
              <a:rPr lang="fr-FR" smtClean="0"/>
              <a:t>La transmission préalable de la preuve documentaire</a:t>
            </a:r>
          </a:p>
          <a:p>
            <a:pPr lvl="1"/>
            <a:r>
              <a:rPr lang="fr-FR" smtClean="0"/>
              <a:t>La divulgation de la preuve</a:t>
            </a:r>
          </a:p>
        </p:txBody>
      </p:sp>
    </p:spTree>
    <p:extLst>
      <p:ext uri="{BB962C8B-B14F-4D97-AF65-F5344CB8AC3E}">
        <p14:creationId xmlns:p14="http://schemas.microsoft.com/office/powerpoint/2010/main" val="248990988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Structure de la présentation (fin)</a:t>
            </a:r>
            <a:endParaRPr lang="fr-CA"/>
          </a:p>
        </p:txBody>
      </p:sp>
      <p:sp>
        <p:nvSpPr>
          <p:cNvPr id="3" name="Espace réservé du contenu 2"/>
          <p:cNvSpPr>
            <a:spLocks noGrp="1"/>
          </p:cNvSpPr>
          <p:nvPr>
            <p:ph idx="1"/>
            <p:custDataLst>
              <p:tags r:id="rId2"/>
            </p:custDataLst>
          </p:nvPr>
        </p:nvSpPr>
        <p:spPr/>
        <p:txBody>
          <a:bodyPr/>
          <a:lstStyle/>
          <a:p>
            <a:r>
              <a:rPr lang="fr-FR" smtClean="0"/>
              <a:t>Les trois véritables enjeux</a:t>
            </a:r>
          </a:p>
          <a:p>
            <a:pPr lvl="1"/>
            <a:r>
              <a:rPr lang="fr-FR" smtClean="0"/>
              <a:t>Les motifs de la “divulgation” / Pourquoi divulguer?</a:t>
            </a:r>
          </a:p>
          <a:p>
            <a:pPr lvl="1"/>
            <a:r>
              <a:rPr lang="fr-FR" smtClean="0"/>
              <a:t>La portée de la “divulgation” / Quoi divulguer?</a:t>
            </a:r>
          </a:p>
          <a:p>
            <a:pPr lvl="1"/>
            <a:r>
              <a:rPr lang="fr-FR" smtClean="0"/>
              <a:t>Le moment de la “divulgation” / Quand divulguer?</a:t>
            </a:r>
          </a:p>
          <a:p>
            <a:r>
              <a:rPr lang="fr-FR" smtClean="0"/>
              <a:t>L’impact de l’équité et de la proportionnalité dans la réflexion</a:t>
            </a:r>
          </a:p>
          <a:p>
            <a:endParaRPr lang="fr-CA"/>
          </a:p>
        </p:txBody>
      </p:sp>
    </p:spTree>
    <p:extLst>
      <p:ext uri="{BB962C8B-B14F-4D97-AF65-F5344CB8AC3E}">
        <p14:creationId xmlns:p14="http://schemas.microsoft.com/office/powerpoint/2010/main" val="4141361572"/>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État des lieux</a:t>
            </a:r>
            <a:endParaRPr lang="fr-CA"/>
          </a:p>
        </p:txBody>
      </p:sp>
      <p:sp>
        <p:nvSpPr>
          <p:cNvPr id="3" name="Espace réservé du contenu 2"/>
          <p:cNvSpPr>
            <a:spLocks noGrp="1"/>
          </p:cNvSpPr>
          <p:nvPr>
            <p:ph idx="1"/>
            <p:custDataLst>
              <p:tags r:id="rId2"/>
            </p:custDataLst>
          </p:nvPr>
        </p:nvSpPr>
        <p:spPr/>
        <p:txBody>
          <a:bodyPr>
            <a:normAutofit fontScale="92500"/>
          </a:bodyPr>
          <a:lstStyle/>
          <a:p>
            <a:pPr algn="just"/>
            <a:r>
              <a:rPr lang="fr-CA" sz="2900" smtClean="0"/>
              <a:t>L’article 100.6 du </a:t>
            </a:r>
            <a:r>
              <a:rPr lang="fr-CA" sz="2900" i="1" smtClean="0"/>
              <a:t>Code du travail</a:t>
            </a:r>
          </a:p>
          <a:p>
            <a:pPr marL="457200" lvl="1" indent="0" algn="just">
              <a:buNone/>
            </a:pPr>
            <a:r>
              <a:rPr lang="fr-CA" sz="2900" i="1" smtClean="0"/>
              <a:t>À la demande d’une partie ou de sa propre initiative, l’arbitre peut citer un témoin à comparaître pour déclarer ce qu’il connaît, pour produire un document ou pour les deux objets à la fois […]</a:t>
            </a:r>
          </a:p>
          <a:p>
            <a:pPr algn="just"/>
            <a:r>
              <a:rPr lang="fr-CA" sz="2900" i="1" smtClean="0"/>
              <a:t>Lignes aériennes Canadien Pacifique Ltée c. Association canadienne des pilotes de lignes aériennes</a:t>
            </a:r>
            <a:r>
              <a:rPr lang="fr-CA" sz="2900" smtClean="0"/>
              <a:t>, [1993] 3 R.C.S. 724</a:t>
            </a:r>
          </a:p>
          <a:p>
            <a:pPr lvl="1" algn="just"/>
            <a:r>
              <a:rPr lang="fr-CA" sz="2900" smtClean="0"/>
              <a:t>La disposition du </a:t>
            </a:r>
            <a:r>
              <a:rPr lang="fr-CA" sz="2900" i="1"/>
              <a:t>Code canadien du travail </a:t>
            </a:r>
            <a:r>
              <a:rPr lang="fr-CA" sz="2900" smtClean="0"/>
              <a:t>équivalente à celle de l’article 100.6 du </a:t>
            </a:r>
            <a:r>
              <a:rPr lang="fr-CA" sz="2900" i="1" smtClean="0"/>
              <a:t>Code du travail </a:t>
            </a:r>
            <a:r>
              <a:rPr lang="fr-CA" sz="2900" smtClean="0"/>
              <a:t>ne permet pas de forcer une partie à transmettre à son vis-à-vis un document avant l’audition.</a:t>
            </a:r>
            <a:endParaRPr lang="fr-CA">
              <a:solidFill>
                <a:srgbClr val="FF0000"/>
              </a:solidFill>
            </a:endParaRPr>
          </a:p>
        </p:txBody>
      </p:sp>
    </p:spTree>
    <p:extLst>
      <p:ext uri="{BB962C8B-B14F-4D97-AF65-F5344CB8AC3E}">
        <p14:creationId xmlns:p14="http://schemas.microsoft.com/office/powerpoint/2010/main" val="2652259724"/>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mtClean="0"/>
              <a:t>État des lieux (suite)</a:t>
            </a:r>
            <a:endParaRPr lang="fr-CA"/>
          </a:p>
        </p:txBody>
      </p:sp>
      <p:sp>
        <p:nvSpPr>
          <p:cNvPr id="3" name="Espace réservé du contenu 2"/>
          <p:cNvSpPr>
            <a:spLocks noGrp="1"/>
          </p:cNvSpPr>
          <p:nvPr>
            <p:ph idx="1"/>
            <p:custDataLst>
              <p:tags r:id="rId2"/>
            </p:custDataLst>
          </p:nvPr>
        </p:nvSpPr>
        <p:spPr/>
        <p:txBody>
          <a:bodyPr>
            <a:normAutofit/>
          </a:bodyPr>
          <a:lstStyle/>
          <a:p>
            <a:r>
              <a:rPr lang="fr-CA" i="1" smtClean="0"/>
              <a:t>Lignes aériennes </a:t>
            </a:r>
            <a:r>
              <a:rPr lang="fr-CA" smtClean="0"/>
              <a:t>demeure aujourd’hui le courant majoritaire</a:t>
            </a:r>
          </a:p>
          <a:p>
            <a:r>
              <a:rPr lang="fr-CA" smtClean="0"/>
              <a:t>Les grandes lignes de la jurisprudence minoritaire</a:t>
            </a:r>
          </a:p>
          <a:p>
            <a:pPr lvl="1"/>
            <a:r>
              <a:rPr lang="fr-CA" smtClean="0"/>
              <a:t>Les précédents relatifs aux précisions</a:t>
            </a:r>
          </a:p>
          <a:p>
            <a:pPr lvl="1"/>
            <a:r>
              <a:rPr lang="fr-CA" smtClean="0"/>
              <a:t>Les précédents relatifs au voir-dire</a:t>
            </a:r>
          </a:p>
          <a:p>
            <a:pPr lvl="1"/>
            <a:r>
              <a:rPr lang="en-CA" smtClean="0"/>
              <a:t>Les précédents relatifs à la communication préalable de certains documents et/ou de la preuve</a:t>
            </a:r>
            <a:endParaRPr lang="fr-CA" smtClean="0"/>
          </a:p>
          <a:p>
            <a:pPr marL="914400" lvl="2" indent="0">
              <a:buNone/>
            </a:pPr>
            <a:endParaRPr lang="fr-CA" smtClean="0"/>
          </a:p>
          <a:p>
            <a:pPr lvl="2"/>
            <a:endParaRPr lang="fr-CA" smtClean="0"/>
          </a:p>
          <a:p>
            <a:pPr lvl="1"/>
            <a:endParaRPr lang="fr-CA" smtClean="0"/>
          </a:p>
        </p:txBody>
      </p:sp>
    </p:spTree>
    <p:extLst>
      <p:ext uri="{BB962C8B-B14F-4D97-AF65-F5344CB8AC3E}">
        <p14:creationId xmlns:p14="http://schemas.microsoft.com/office/powerpoint/2010/main" val="259188741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État des lieux (suite)</a:t>
            </a:r>
            <a:endParaRPr lang="fr-CA"/>
          </a:p>
        </p:txBody>
      </p:sp>
      <p:sp>
        <p:nvSpPr>
          <p:cNvPr id="3" name="Espace réservé du contenu 2"/>
          <p:cNvSpPr>
            <a:spLocks noGrp="1"/>
          </p:cNvSpPr>
          <p:nvPr>
            <p:ph idx="1"/>
            <p:custDataLst>
              <p:tags r:id="rId2"/>
            </p:custDataLst>
          </p:nvPr>
        </p:nvSpPr>
        <p:spPr/>
        <p:txBody>
          <a:bodyPr>
            <a:normAutofit fontScale="92500" lnSpcReduction="20000"/>
          </a:bodyPr>
          <a:lstStyle/>
          <a:p>
            <a:pPr algn="just"/>
            <a:r>
              <a:rPr lang="fr-FR" smtClean="0"/>
              <a:t>L’article 100.2 du </a:t>
            </a:r>
            <a:r>
              <a:rPr lang="fr-FR" i="1" smtClean="0"/>
              <a:t>Code du travail</a:t>
            </a:r>
          </a:p>
          <a:p>
            <a:pPr marL="457200" lvl="1" indent="0" algn="just">
              <a:buNone/>
            </a:pPr>
            <a:r>
              <a:rPr lang="fr-FR" i="1" smtClean="0"/>
              <a:t>L’arbitre doit procéder en toute diligence à l’instruction du grief et, sauf disposition contraire de la convention collective, selon la procédure et le mode de preuve qu’il juge appropriés.</a:t>
            </a:r>
          </a:p>
          <a:p>
            <a:pPr marL="457200" lvl="1" indent="0" algn="just">
              <a:buNone/>
            </a:pPr>
            <a:r>
              <a:rPr lang="fr-FR" i="1" smtClean="0"/>
              <a:t>À cette fin, il peut, d’office, convoquer les parties pour procéder à l’audition du grief.</a:t>
            </a:r>
          </a:p>
          <a:p>
            <a:pPr marL="457200" lvl="1" indent="0" algn="just">
              <a:buNone/>
            </a:pPr>
            <a:r>
              <a:rPr lang="fr-FR" i="1" smtClean="0"/>
              <a:t>Aux fins prévues à l’article 27 de la Loi instituant le Tribunal administratif du travail, il peut aussi tenir avec elles une conférence préparatoire à l’audition du grief.</a:t>
            </a:r>
          </a:p>
          <a:p>
            <a:pPr algn="just"/>
            <a:r>
              <a:rPr lang="fr-FR" smtClean="0"/>
              <a:t>L’article </a:t>
            </a:r>
            <a:r>
              <a:rPr lang="fr-FR"/>
              <a:t>27 de la </a:t>
            </a:r>
            <a:r>
              <a:rPr lang="fr-FR" i="1"/>
              <a:t>Loi instituant le Tribunal administratif du travail</a:t>
            </a:r>
          </a:p>
          <a:p>
            <a:pPr marL="457200" lvl="1" indent="0" algn="just">
              <a:buNone/>
            </a:pPr>
            <a:r>
              <a:rPr lang="fr-FR" i="1"/>
              <a:t>La conférence préparatoire est tenue par un membre du Tribunal. Celle-ci a pour objet: </a:t>
            </a:r>
          </a:p>
          <a:p>
            <a:pPr marL="457200" lvl="1" indent="0" algn="just">
              <a:buNone/>
            </a:pPr>
            <a:r>
              <a:rPr lang="fr-FR" i="1"/>
              <a:t>1°   de définir les questions à débattre lors de l’audience;</a:t>
            </a:r>
          </a:p>
          <a:p>
            <a:pPr marL="457200" lvl="1" indent="0" algn="just">
              <a:buNone/>
            </a:pPr>
            <a:r>
              <a:rPr lang="fr-FR" i="1"/>
              <a:t>2°   d’évaluer l’opportunité de clarifier et de préciser les prétentions des parties ainsi que les conclusions recherchées; </a:t>
            </a:r>
          </a:p>
          <a:p>
            <a:pPr marL="457200" lvl="1" indent="0" algn="just">
              <a:buNone/>
            </a:pPr>
            <a:r>
              <a:rPr lang="fr-FR" i="1"/>
              <a:t>3°   d’assurer l’échange entre les parties de toute preuve documentaire; </a:t>
            </a:r>
          </a:p>
          <a:p>
            <a:pPr marL="457200" lvl="1" indent="0" algn="just">
              <a:buNone/>
            </a:pPr>
            <a:r>
              <a:rPr lang="fr-FR" i="1"/>
              <a:t>4°   de planifier le déroulement de la procédure et de la preuve lors de l’audience; </a:t>
            </a:r>
          </a:p>
          <a:p>
            <a:pPr marL="457200" lvl="1" indent="0" algn="just">
              <a:buNone/>
            </a:pPr>
            <a:r>
              <a:rPr lang="fr-FR" i="1"/>
              <a:t>5°   d’examiner la possibilité pour les parties d’admettre certains faits ou d’en faire la preuve par déclaration sous serment; </a:t>
            </a:r>
          </a:p>
          <a:p>
            <a:pPr marL="457200" lvl="1" indent="0" algn="just">
              <a:buNone/>
            </a:pPr>
            <a:r>
              <a:rPr lang="fr-FR" i="1"/>
              <a:t>6°   d’examiner toute autre question pouvant simplifier ou accélérer le déroulement de l’audience</a:t>
            </a:r>
            <a:r>
              <a:rPr lang="fr-FR" i="1" smtClean="0"/>
              <a:t>.</a:t>
            </a:r>
            <a:endParaRPr lang="fr-FR" i="1"/>
          </a:p>
        </p:txBody>
      </p:sp>
    </p:spTree>
    <p:extLst>
      <p:ext uri="{BB962C8B-B14F-4D97-AF65-F5344CB8AC3E}">
        <p14:creationId xmlns:p14="http://schemas.microsoft.com/office/powerpoint/2010/main" val="2183951626"/>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État des lieux (suite)</a:t>
            </a:r>
            <a:endParaRPr lang="fr-CA"/>
          </a:p>
        </p:txBody>
      </p:sp>
      <p:sp>
        <p:nvSpPr>
          <p:cNvPr id="3" name="Espace réservé du contenu 2"/>
          <p:cNvSpPr>
            <a:spLocks noGrp="1"/>
          </p:cNvSpPr>
          <p:nvPr>
            <p:ph idx="1"/>
            <p:custDataLst>
              <p:tags r:id="rId2"/>
            </p:custDataLst>
          </p:nvPr>
        </p:nvSpPr>
        <p:spPr/>
        <p:txBody>
          <a:bodyPr>
            <a:normAutofit lnSpcReduction="10000"/>
          </a:bodyPr>
          <a:lstStyle/>
          <a:p>
            <a:r>
              <a:rPr lang="fr-FR" dirty="0"/>
              <a:t>La thèse de Me </a:t>
            </a:r>
            <a:r>
              <a:rPr lang="fr-FR" dirty="0" smtClean="0"/>
              <a:t>Laurin</a:t>
            </a:r>
          </a:p>
          <a:p>
            <a:pPr lvl="1"/>
            <a:r>
              <a:rPr lang="fr-FR" dirty="0" smtClean="0"/>
              <a:t>Compte tenu de :</a:t>
            </a:r>
          </a:p>
          <a:p>
            <a:pPr lvl="2"/>
            <a:r>
              <a:rPr lang="fr-FR" dirty="0" smtClean="0"/>
              <a:t>L’article 100.2 C.t.</a:t>
            </a:r>
          </a:p>
          <a:p>
            <a:pPr lvl="2"/>
            <a:r>
              <a:rPr lang="fr-FR" dirty="0" smtClean="0"/>
              <a:t>l’apport </a:t>
            </a:r>
            <a:r>
              <a:rPr lang="fr-FR" dirty="0"/>
              <a:t>des </a:t>
            </a:r>
            <a:r>
              <a:rPr lang="fr-FR" dirty="0" smtClean="0"/>
              <a:t>Chartes</a:t>
            </a:r>
            <a:endParaRPr lang="fr-FR" dirty="0"/>
          </a:p>
          <a:p>
            <a:pPr lvl="2"/>
            <a:r>
              <a:rPr lang="fr-FR" dirty="0" smtClean="0"/>
              <a:t>l’autonomie </a:t>
            </a:r>
            <a:r>
              <a:rPr lang="fr-FR" dirty="0"/>
              <a:t>du droit du </a:t>
            </a:r>
            <a:r>
              <a:rPr lang="fr-FR" dirty="0" smtClean="0"/>
              <a:t>travail</a:t>
            </a:r>
            <a:endParaRPr lang="fr-FR" dirty="0"/>
          </a:p>
          <a:p>
            <a:pPr lvl="2"/>
            <a:r>
              <a:rPr lang="fr-FR" dirty="0" smtClean="0"/>
              <a:t>la nécessité d’éviter </a:t>
            </a:r>
            <a:r>
              <a:rPr lang="fr-FR" dirty="0"/>
              <a:t>les pièges et les </a:t>
            </a:r>
            <a:r>
              <a:rPr lang="fr-FR" dirty="0" smtClean="0"/>
              <a:t>surprises</a:t>
            </a:r>
            <a:endParaRPr lang="fr-FR" dirty="0"/>
          </a:p>
          <a:p>
            <a:pPr lvl="2"/>
            <a:r>
              <a:rPr lang="fr-FR" dirty="0"/>
              <a:t>l</a:t>
            </a:r>
            <a:r>
              <a:rPr lang="fr-FR" dirty="0" smtClean="0"/>
              <a:t>e droit </a:t>
            </a:r>
            <a:r>
              <a:rPr lang="fr-FR" dirty="0"/>
              <a:t>à une </a:t>
            </a:r>
            <a:r>
              <a:rPr lang="fr-FR" dirty="0" smtClean="0"/>
              <a:t>audition juste et équitable; et de</a:t>
            </a:r>
          </a:p>
          <a:p>
            <a:pPr lvl="2"/>
            <a:r>
              <a:rPr lang="fr-FR" dirty="0"/>
              <a:t>l</a:t>
            </a:r>
            <a:r>
              <a:rPr lang="fr-FR" dirty="0" smtClean="0"/>
              <a:t>’opportunité </a:t>
            </a:r>
            <a:r>
              <a:rPr lang="fr-FR" dirty="0"/>
              <a:t>d’emprunter au nouveau </a:t>
            </a:r>
            <a:r>
              <a:rPr lang="fr-FR" i="1" dirty="0"/>
              <a:t>Code de procédure c</a:t>
            </a:r>
            <a:r>
              <a:rPr lang="fr-FR" dirty="0"/>
              <a:t>ivile (art. 20, 246, 248, 250, 251 et 252</a:t>
            </a:r>
            <a:r>
              <a:rPr lang="fr-FR" dirty="0" smtClean="0"/>
              <a:t>)</a:t>
            </a:r>
          </a:p>
          <a:p>
            <a:pPr lvl="1" algn="just"/>
            <a:r>
              <a:rPr lang="fr-FR" dirty="0" smtClean="0">
                <a:solidFill>
                  <a:srgbClr val="002060"/>
                </a:solidFill>
              </a:rPr>
              <a:t>Les arbitres devraient effectuer un virage et, dorénavant, favoriser largement la communication préalable de la preuve, c’est-à-dire </a:t>
            </a:r>
            <a:r>
              <a:rPr lang="fr-CA" dirty="0">
                <a:solidFill>
                  <a:srgbClr val="002060"/>
                </a:solidFill>
              </a:rPr>
              <a:t>le nom des témoins </a:t>
            </a:r>
            <a:r>
              <a:rPr lang="fr-CA" dirty="0" smtClean="0">
                <a:solidFill>
                  <a:srgbClr val="002060"/>
                </a:solidFill>
              </a:rPr>
              <a:t>qu‘une partie entend</a:t>
            </a:r>
            <a:r>
              <a:rPr lang="fr-CA" dirty="0">
                <a:solidFill>
                  <a:srgbClr val="002060"/>
                </a:solidFill>
              </a:rPr>
              <a:t> </a:t>
            </a:r>
            <a:r>
              <a:rPr lang="fr-CA" dirty="0" smtClean="0">
                <a:solidFill>
                  <a:srgbClr val="002060"/>
                </a:solidFill>
              </a:rPr>
              <a:t>assigner </a:t>
            </a:r>
            <a:r>
              <a:rPr lang="fr-CA" dirty="0">
                <a:solidFill>
                  <a:srgbClr val="002060"/>
                </a:solidFill>
              </a:rPr>
              <a:t>à l'audience, le contenu </a:t>
            </a:r>
            <a:r>
              <a:rPr lang="fr-CA" dirty="0" smtClean="0">
                <a:solidFill>
                  <a:srgbClr val="002060"/>
                </a:solidFill>
              </a:rPr>
              <a:t>sommaire de </a:t>
            </a:r>
            <a:r>
              <a:rPr lang="fr-CA" dirty="0">
                <a:solidFill>
                  <a:srgbClr val="002060"/>
                </a:solidFill>
              </a:rPr>
              <a:t>leur témoignage ainsi que tous les documents et autres </a:t>
            </a:r>
            <a:r>
              <a:rPr lang="fr-CA" dirty="0" smtClean="0">
                <a:solidFill>
                  <a:srgbClr val="002060"/>
                </a:solidFill>
              </a:rPr>
              <a:t>moyens de preuve qu‘elle entend produire.</a:t>
            </a:r>
            <a:endParaRPr lang="fr-FR" dirty="0">
              <a:solidFill>
                <a:srgbClr val="002060"/>
              </a:solidFill>
            </a:endParaRPr>
          </a:p>
          <a:p>
            <a:pPr lvl="1" algn="just"/>
            <a:r>
              <a:rPr lang="fr-FR" dirty="0" smtClean="0"/>
              <a:t>Ce faisant, les arbitres adopteraient une position plus similaire à celle d’autres organismes administratifs, le TAT ou le CCRI par exemple.</a:t>
            </a:r>
            <a:endParaRPr lang="fr-FR" dirty="0"/>
          </a:p>
        </p:txBody>
      </p:sp>
    </p:spTree>
    <p:extLst>
      <p:ext uri="{BB962C8B-B14F-4D97-AF65-F5344CB8AC3E}">
        <p14:creationId xmlns:p14="http://schemas.microsoft.com/office/powerpoint/2010/main" val="147311205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mtClean="0"/>
              <a:t>État des lieux (fin)</a:t>
            </a:r>
            <a:endParaRPr lang="fr-CA"/>
          </a:p>
        </p:txBody>
      </p:sp>
      <p:sp>
        <p:nvSpPr>
          <p:cNvPr id="3" name="Espace réservé du contenu 2"/>
          <p:cNvSpPr>
            <a:spLocks noGrp="1"/>
          </p:cNvSpPr>
          <p:nvPr>
            <p:ph idx="1"/>
            <p:custDataLst>
              <p:tags r:id="rId2"/>
            </p:custDataLst>
          </p:nvPr>
        </p:nvSpPr>
        <p:spPr/>
        <p:txBody>
          <a:bodyPr>
            <a:normAutofit/>
          </a:bodyPr>
          <a:lstStyle/>
          <a:p>
            <a:r>
              <a:rPr lang="fr-FR" dirty="0"/>
              <a:t>Le point de vue de Me Massé</a:t>
            </a:r>
          </a:p>
          <a:p>
            <a:pPr lvl="1" algn="just"/>
            <a:r>
              <a:rPr lang="fr-FR" dirty="0"/>
              <a:t>Le droit n’a pas véritablement changé depuis </a:t>
            </a:r>
            <a:r>
              <a:rPr lang="fr-FR" i="1" dirty="0"/>
              <a:t>Lignes aériennes </a:t>
            </a:r>
            <a:r>
              <a:rPr lang="fr-FR" dirty="0"/>
              <a:t>et la divulgation forcée demeure un </a:t>
            </a:r>
            <a:r>
              <a:rPr lang="fr-FR" dirty="0" smtClean="0"/>
              <a:t>problème. Cependant, une </a:t>
            </a:r>
            <a:r>
              <a:rPr lang="fr-FR" dirty="0"/>
              <a:t>certaine forme de divulgation volontaire devrait être fortement encouragée (en tenant compte des principes d’équité et de proportionnalité). En d’autres mots, les parties ne devraient plus arriver à l’audience sans avoir une bonne, voire une très bonne, compréhension de la thèse de leur vis-à-vis et, dans certains cas, de la preuve de leur </a:t>
            </a:r>
            <a:r>
              <a:rPr lang="fr-FR" dirty="0" smtClean="0"/>
              <a:t>vis-à-vis et l’arbitre dispose des pouvoirs nécessaires pour permettre l’atteinte de cet objectif, sans pour autant pouvoir forcer la divulgation préalable de la preuve.</a:t>
            </a:r>
            <a:endParaRPr lang="fr-FR" dirty="0"/>
          </a:p>
        </p:txBody>
      </p:sp>
    </p:spTree>
    <p:extLst>
      <p:ext uri="{BB962C8B-B14F-4D97-AF65-F5344CB8AC3E}">
        <p14:creationId xmlns:p14="http://schemas.microsoft.com/office/powerpoint/2010/main" val="184069072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34209"/>
  <p:tag name="AS_OS" val="Microsoft Windows NT 6.1.7601 Service Pack 1"/>
  <p:tag name="AS_RELEASE_DATE" val="2015.07.22"/>
  <p:tag name="AS_TITLE" val="Aspose.Slides for .NET 4.0"/>
  <p:tag name="AS_VERSION" val="15.6.0.0"/>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BLG Presentation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xmlns="" name="BLG_BLUE_4x3 Design2.potx" id="{ED068C8B-5616-4FAB-AD23-F4F2853385AF}" vid="{44040413-4D19-438B-AF67-76982EBB77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BLG_BLUE_4x3_Theme</Template>
  <TotalTime>0</TotalTime>
  <Words>2663</Words>
  <Application>Microsoft Macintosh PowerPoint</Application>
  <PresentationFormat>Personnalisé</PresentationFormat>
  <Paragraphs>184</Paragraphs>
  <Slides>25</Slides>
  <Notes>25</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BLG Presentation Blue</vt:lpstr>
      <vt:lpstr>La divulgation de la preuve devant les arbitres de grief</vt:lpstr>
      <vt:lpstr>Structure de la présentation</vt:lpstr>
      <vt:lpstr>Structure de la présentation (suite)</vt:lpstr>
      <vt:lpstr>Structure de la présentation (fin)</vt:lpstr>
      <vt:lpstr>État des lieux</vt:lpstr>
      <vt:lpstr>État des lieux (suite)</vt:lpstr>
      <vt:lpstr>État des lieux (suite)</vt:lpstr>
      <vt:lpstr>État des lieux (suite)</vt:lpstr>
      <vt:lpstr>État des lieux (fin)</vt:lpstr>
      <vt:lpstr>La réponse est-elle noire ou blanche ou se décline-t-elle plutôt en 50 nuances de gris?</vt:lpstr>
      <vt:lpstr>Qu’est-ce que la « divulgation » de la preuve?</vt:lpstr>
      <vt:lpstr>Qu’est-ce que la « divulgation » de la preuve?</vt:lpstr>
      <vt:lpstr>Qu’est-ce que la « divulgation » de la preuve?</vt:lpstr>
      <vt:lpstr>Qu’est-ce que la « divulgation » de la preuve?</vt:lpstr>
      <vt:lpstr>Qu’est-ce que la « divulgation » de la preuve?</vt:lpstr>
      <vt:lpstr>Qu’est-ce que la « divulgation » de la preuve?</vt:lpstr>
      <vt:lpstr>Les véritables enjeux en 2017</vt:lpstr>
      <vt:lpstr>Les véritables enjeux en 2017</vt:lpstr>
      <vt:lpstr>Les véritables enjeux en 2017</vt:lpstr>
      <vt:lpstr>L’impact de l’équité et de la proportionnalité dans la réflexion</vt:lpstr>
      <vt:lpstr>L’impact de l’équité et de la proportionnalité dans la réflexion (suite)</vt:lpstr>
      <vt:lpstr>L’impact de l’équité et de la proportionnalité dans la réflexion (fin)</vt:lpstr>
      <vt:lpstr>Annexe : jurisprudence récente sur la divulgation de la preuve</vt:lpstr>
      <vt:lpstr>Annexe : jurisprudence récente sur la divulgation de la preuve (suite)</vt:lpstr>
      <vt:lpstr>Annexe : jurisprudence récente sur la divulgation de la preuve (fin)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2017-04-20T01:39:21Z</dcterms:modified>
</cp:coreProperties>
</file>